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59" r:id="rId4"/>
    <p:sldId id="273" r:id="rId5"/>
    <p:sldId id="274" r:id="rId6"/>
    <p:sldId id="287" r:id="rId7"/>
    <p:sldId id="271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9" r:id="rId18"/>
    <p:sldId id="284" r:id="rId19"/>
    <p:sldId id="260" r:id="rId20"/>
    <p:sldId id="285" r:id="rId21"/>
    <p:sldId id="272" r:id="rId22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8222C"/>
    <a:srgbClr val="3EAF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2" autoAdjust="0"/>
    <p:restoredTop sz="94666" autoAdjust="0"/>
  </p:normalViewPr>
  <p:slideViewPr>
    <p:cSldViewPr snapToGrid="0">
      <p:cViewPr varScale="1">
        <p:scale>
          <a:sx n="33" d="100"/>
          <a:sy n="33" d="100"/>
        </p:scale>
        <p:origin x="-762" y="-90"/>
      </p:cViewPr>
      <p:guideLst>
        <p:guide orient="horz" pos="4319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pPr/>
              <a:t>06.03.2019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4380825" cy="2413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43691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hoto backgroun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pPr/>
              <a:t>06.03.2019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54" r:id="rId17"/>
    <p:sldLayoutId id="2147483663" r:id="rId18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6gztoFx33Y&amp;feature=youtu.be" TargetMode="External"/><Relationship Id="rId2" Type="http://schemas.openxmlformats.org/officeDocument/2006/relationships/hyperlink" Target="mailto:info-fmo@efta.int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3833235" y="5151222"/>
            <a:ext cx="18332511" cy="3693319"/>
          </a:xfrm>
        </p:spPr>
        <p:txBody>
          <a:bodyPr/>
          <a:lstStyle/>
          <a:p>
            <a:pPr algn="ctr"/>
            <a:r>
              <a:rPr lang="en-GB" b="0" dirty="0"/>
              <a:t>Citizenship, Human Rights, Inclusion and Leadership for Democratic Schools </a:t>
            </a:r>
            <a:br>
              <a:rPr lang="en-GB" b="0" dirty="0"/>
            </a:br>
            <a:r>
              <a:rPr lang="en-GB" b="0" dirty="0"/>
              <a:t>2018-EY-PMIP-R1-006</a:t>
            </a:r>
            <a:endParaRPr lang="en-GB" dirty="0"/>
          </a:p>
        </p:txBody>
      </p:sp>
      <p:sp>
        <p:nvSpPr>
          <p:cNvPr id="10" name="Plassholder for dato 2">
            <a:extLst>
              <a:ext uri="{FF2B5EF4-FFF2-40B4-BE49-F238E27FC236}">
                <a16:creationId xmlns="" xmlns:a16="http://schemas.microsoft.com/office/drawing/2014/main" id="{1DED4627-FD2A-4BB0-94EB-58701437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</p:spPr>
        <p:txBody>
          <a:bodyPr/>
          <a:lstStyle/>
          <a:p>
            <a:fld id="{35900153-C3D1-4B62-A437-E57CAB8AEB13}" type="datetime1">
              <a:rPr lang="nb-NO" smtClean="0"/>
              <a:pPr/>
              <a:t>06.03.2019</a:t>
            </a:fld>
            <a:endParaRPr lang="nb-NO" dirty="0"/>
          </a:p>
        </p:txBody>
      </p:sp>
      <p:sp>
        <p:nvSpPr>
          <p:cNvPr id="11" name="Plassholder for tekst 3">
            <a:extLst>
              <a:ext uri="{FF2B5EF4-FFF2-40B4-BE49-F238E27FC236}">
                <a16:creationId xmlns="" xmlns:a16="http://schemas.microsoft.com/office/drawing/2014/main" id="{AEF7F602-88F2-47AB-8250-22AA0F4A6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" y="12153389"/>
            <a:ext cx="4220063" cy="461665"/>
          </a:xfrm>
        </p:spPr>
        <p:txBody>
          <a:bodyPr/>
          <a:lstStyle/>
          <a:p>
            <a:r>
              <a:rPr lang="en-GB" dirty="0"/>
              <a:t>Irina Prodan</a:t>
            </a:r>
          </a:p>
        </p:txBody>
      </p:sp>
      <p:sp>
        <p:nvSpPr>
          <p:cNvPr id="12" name="Plassholder for tekst 4">
            <a:extLst>
              <a:ext uri="{FF2B5EF4-FFF2-40B4-BE49-F238E27FC236}">
                <a16:creationId xmlns="" xmlns:a16="http://schemas.microsoft.com/office/drawing/2014/main" id="{0EBC4A7A-061F-4B17-BF67-F97BFDC863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735" y="12615054"/>
            <a:ext cx="4220063" cy="923330"/>
          </a:xfrm>
        </p:spPr>
        <p:txBody>
          <a:bodyPr/>
          <a:lstStyle/>
          <a:p>
            <a:r>
              <a:rPr lang="en-GB" b="0" dirty="0"/>
              <a:t>School inspector for modern languages</a:t>
            </a:r>
          </a:p>
        </p:txBody>
      </p:sp>
      <p:sp>
        <p:nvSpPr>
          <p:cNvPr id="13" name="Plassholder for tekst 5">
            <a:extLst>
              <a:ext uri="{FF2B5EF4-FFF2-40B4-BE49-F238E27FC236}">
                <a16:creationId xmlns="" xmlns:a16="http://schemas.microsoft.com/office/drawing/2014/main" id="{2DBC69F3-44F8-4B32-8876-E2F7103123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00074" y="12146546"/>
            <a:ext cx="6767125" cy="461665"/>
          </a:xfrm>
        </p:spPr>
        <p:txBody>
          <a:bodyPr/>
          <a:lstStyle/>
          <a:p>
            <a:r>
              <a:rPr lang="en-GB" dirty="0" err="1"/>
              <a:t>Curriclum</a:t>
            </a:r>
            <a:r>
              <a:rPr lang="en-GB" dirty="0"/>
              <a:t> and school inspection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="" xmlns:a16="http://schemas.microsoft.com/office/drawing/2014/main" id="{BD096114-D12E-4838-903B-9F72398ED9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00075" y="12605829"/>
            <a:ext cx="6767125" cy="923330"/>
          </a:xfrm>
        </p:spPr>
        <p:txBody>
          <a:bodyPr/>
          <a:lstStyle/>
          <a:p>
            <a:r>
              <a:rPr lang="en-GB" dirty="0"/>
              <a:t>County School Inspectorate of Iaşi, Romania</a:t>
            </a:r>
          </a:p>
        </p:txBody>
      </p:sp>
    </p:spTree>
    <p:extLst>
      <p:ext uri="{BB962C8B-B14F-4D97-AF65-F5344CB8AC3E}">
        <p14:creationId xmlns="" xmlns:p14="http://schemas.microsoft.com/office/powerpoint/2010/main" val="36241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ZIUA 2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="" xmlns:a16="http://schemas.microsoft.com/office/drawing/2014/main" id="{8735AA8F-DE76-4B5B-86BC-3D54C80B0C3C}"/>
              </a:ext>
            </a:extLst>
          </p:cNvPr>
          <p:cNvSpPr txBox="1">
            <a:spLocks/>
          </p:cNvSpPr>
          <p:nvPr/>
        </p:nvSpPr>
        <p:spPr>
          <a:xfrm>
            <a:off x="1260386" y="2634056"/>
            <a:ext cx="10414163" cy="3958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Constituirea</a:t>
            </a:r>
            <a:r>
              <a:rPr lang="en-GB" sz="3600" dirty="0"/>
              <a:t> a </a:t>
            </a:r>
            <a:r>
              <a:rPr lang="en-GB" sz="3600" dirty="0" err="1"/>
              <a:t>două</a:t>
            </a:r>
            <a:r>
              <a:rPr lang="en-GB" sz="3600" dirty="0"/>
              <a:t> </a:t>
            </a:r>
            <a:r>
              <a:rPr lang="en-GB" sz="3600" dirty="0" err="1"/>
              <a:t>echipe</a:t>
            </a:r>
            <a:r>
              <a:rPr lang="en-GB" sz="3600" dirty="0"/>
              <a:t> </a:t>
            </a:r>
            <a:r>
              <a:rPr lang="en-GB" sz="3600" dirty="0" err="1"/>
              <a:t>pentru</a:t>
            </a:r>
            <a:r>
              <a:rPr lang="en-GB" sz="3600" dirty="0"/>
              <a:t> </a:t>
            </a:r>
            <a:r>
              <a:rPr lang="en-GB" sz="3600" dirty="0" err="1"/>
              <a:t>conceperea</a:t>
            </a:r>
            <a:r>
              <a:rPr lang="en-GB" sz="3600" dirty="0"/>
              <a:t> </a:t>
            </a:r>
            <a:r>
              <a:rPr lang="en-GB" sz="3600" dirty="0" err="1"/>
              <a:t>unui</a:t>
            </a:r>
            <a:r>
              <a:rPr lang="en-GB" sz="3600" dirty="0"/>
              <a:t> curriculum de curs; </a:t>
            </a:r>
          </a:p>
          <a:p>
            <a:r>
              <a:rPr lang="en-GB" sz="3600" dirty="0" err="1"/>
              <a:t>Principiul</a:t>
            </a:r>
            <a:r>
              <a:rPr lang="en-GB" sz="3600" dirty="0"/>
              <a:t> “Lead in from any chair” (“a </a:t>
            </a:r>
            <a:r>
              <a:rPr lang="en-GB" sz="3600" dirty="0" err="1"/>
              <a:t>scoate</a:t>
            </a:r>
            <a:r>
              <a:rPr lang="en-GB" sz="3600" dirty="0"/>
              <a:t> </a:t>
            </a:r>
            <a:r>
              <a:rPr lang="en-GB" sz="3600" dirty="0" err="1"/>
              <a:t>expertul</a:t>
            </a:r>
            <a:r>
              <a:rPr lang="en-GB" sz="3600" dirty="0"/>
              <a:t> din </a:t>
            </a:r>
            <a:r>
              <a:rPr lang="en-GB" sz="3600" dirty="0" err="1"/>
              <a:t>încăpere</a:t>
            </a:r>
            <a:r>
              <a:rPr lang="en-GB" sz="3600" dirty="0"/>
              <a:t>”) – </a:t>
            </a:r>
            <a:r>
              <a:rPr lang="en-GB" sz="3600" dirty="0" err="1"/>
              <a:t>rolul</a:t>
            </a:r>
            <a:r>
              <a:rPr lang="en-GB" sz="3600" dirty="0"/>
              <a:t> de </a:t>
            </a:r>
            <a:r>
              <a:rPr lang="en-GB" sz="3600" dirty="0" err="1"/>
              <a:t>lider</a:t>
            </a:r>
            <a:r>
              <a:rPr lang="en-GB" sz="3600" dirty="0"/>
              <a:t> </a:t>
            </a:r>
            <a:r>
              <a:rPr lang="en-GB" sz="3600" dirty="0" err="1"/>
              <a:t>poate</a:t>
            </a:r>
            <a:r>
              <a:rPr lang="en-GB" sz="3600" dirty="0"/>
              <a:t> fi </a:t>
            </a:r>
            <a:r>
              <a:rPr lang="en-GB" sz="3600" dirty="0" err="1"/>
              <a:t>asumat</a:t>
            </a:r>
            <a:r>
              <a:rPr lang="en-GB" sz="3600" dirty="0"/>
              <a:t> de </a:t>
            </a:r>
            <a:r>
              <a:rPr lang="en-GB" sz="3600" dirty="0" err="1"/>
              <a:t>oricine</a:t>
            </a:r>
            <a:r>
              <a:rPr lang="en-GB" sz="3600" dirty="0"/>
              <a:t>; </a:t>
            </a:r>
          </a:p>
          <a:p>
            <a:r>
              <a:rPr lang="en-GB" sz="3600" dirty="0"/>
              <a:t> </a:t>
            </a:r>
            <a:r>
              <a:rPr lang="en-GB" sz="3600" dirty="0" err="1"/>
              <a:t>Stabilirea</a:t>
            </a:r>
            <a:r>
              <a:rPr lang="en-GB" sz="3600" dirty="0"/>
              <a:t> </a:t>
            </a:r>
            <a:r>
              <a:rPr lang="en-GB" sz="3600" dirty="0" err="1"/>
              <a:t>reperelor</a:t>
            </a:r>
            <a:r>
              <a:rPr lang="en-GB" sz="3600" dirty="0"/>
              <a:t> pe care </a:t>
            </a:r>
            <a:r>
              <a:rPr lang="en-GB" sz="3600" dirty="0" err="1"/>
              <a:t>va</a:t>
            </a:r>
            <a:r>
              <a:rPr lang="en-GB" sz="3600" dirty="0"/>
              <a:t> fi </a:t>
            </a:r>
            <a:r>
              <a:rPr lang="en-GB" sz="3600" dirty="0" err="1"/>
              <a:t>construit</a:t>
            </a:r>
            <a:r>
              <a:rPr lang="en-GB" sz="3600" dirty="0"/>
              <a:t> curriculum-ul (</a:t>
            </a:r>
            <a:r>
              <a:rPr lang="en-GB" sz="3600" dirty="0" err="1"/>
              <a:t>cerinţe</a:t>
            </a:r>
            <a:r>
              <a:rPr lang="en-GB" sz="3600" dirty="0"/>
              <a:t> </a:t>
            </a:r>
            <a:r>
              <a:rPr lang="en-GB" sz="3600" dirty="0" err="1"/>
              <a:t>formale</a:t>
            </a:r>
            <a:r>
              <a:rPr lang="en-GB" sz="3600" dirty="0"/>
              <a:t>, cunoştinţe, </a:t>
            </a:r>
            <a:r>
              <a:rPr lang="en-GB" sz="3600" dirty="0" err="1"/>
              <a:t>abilităţi</a:t>
            </a:r>
            <a:r>
              <a:rPr lang="en-GB" sz="3600" dirty="0"/>
              <a:t>, </a:t>
            </a:r>
            <a:r>
              <a:rPr lang="en-GB" sz="3600" dirty="0" err="1"/>
              <a:t>atitudini</a:t>
            </a:r>
            <a:r>
              <a:rPr lang="en-GB" sz="3600" dirty="0"/>
              <a:t> …)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="" xmlns:a16="http://schemas.microsoft.com/office/drawing/2014/main" id="{19A5601A-6A9C-42CD-9EF4-DBB792060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1992852"/>
            <a:ext cx="7863175" cy="641204"/>
          </a:xfrm>
        </p:spPr>
        <p:txBody>
          <a:bodyPr/>
          <a:lstStyle/>
          <a:p>
            <a:r>
              <a:rPr lang="en-GB" sz="3600" dirty="0"/>
              <a:t>Ce?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="" xmlns:a16="http://schemas.microsoft.com/office/drawing/2014/main" id="{9ECB6100-D8CD-4D00-9958-E32BBC162A4E}"/>
              </a:ext>
            </a:extLst>
          </p:cNvPr>
          <p:cNvSpPr txBox="1">
            <a:spLocks/>
          </p:cNvSpPr>
          <p:nvPr/>
        </p:nvSpPr>
        <p:spPr>
          <a:xfrm>
            <a:off x="1259559" y="7753379"/>
            <a:ext cx="7863175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Cum?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E575A70F-C63E-4EC5-902D-D84F7338D394}"/>
              </a:ext>
            </a:extLst>
          </p:cNvPr>
          <p:cNvSpPr txBox="1">
            <a:spLocks/>
          </p:cNvSpPr>
          <p:nvPr/>
        </p:nvSpPr>
        <p:spPr>
          <a:xfrm>
            <a:off x="1259559" y="8518409"/>
            <a:ext cx="8858265" cy="40986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Tehnici</a:t>
            </a:r>
            <a:r>
              <a:rPr lang="en-GB" sz="3600" dirty="0"/>
              <a:t> de </a:t>
            </a:r>
            <a:r>
              <a:rPr lang="en-GB" sz="3600" dirty="0" err="1"/>
              <a:t>persuasiune</a:t>
            </a:r>
            <a:r>
              <a:rPr lang="en-GB" sz="3600" dirty="0"/>
              <a:t>;</a:t>
            </a:r>
          </a:p>
          <a:p>
            <a:r>
              <a:rPr lang="en-GB" sz="3600" dirty="0"/>
              <a:t>Lucru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echipă</a:t>
            </a:r>
            <a:r>
              <a:rPr lang="en-GB" sz="3600" dirty="0"/>
              <a:t>; </a:t>
            </a:r>
            <a:r>
              <a:rPr lang="en-GB" sz="3600" dirty="0" err="1"/>
              <a:t>asumarea</a:t>
            </a:r>
            <a:r>
              <a:rPr lang="en-GB" sz="3600" dirty="0"/>
              <a:t> </a:t>
            </a:r>
            <a:r>
              <a:rPr lang="en-GB" sz="3600" dirty="0" err="1"/>
              <a:t>unor</a:t>
            </a:r>
            <a:r>
              <a:rPr lang="en-GB" sz="3600" dirty="0"/>
              <a:t> </a:t>
            </a:r>
            <a:r>
              <a:rPr lang="en-GB" sz="3600" dirty="0" err="1"/>
              <a:t>roluri</a:t>
            </a:r>
            <a:r>
              <a:rPr lang="en-GB" sz="3600" dirty="0"/>
              <a:t> </a:t>
            </a:r>
            <a:r>
              <a:rPr lang="en-GB" sz="3600" dirty="0" err="1"/>
              <a:t>diferite</a:t>
            </a:r>
            <a:r>
              <a:rPr lang="en-GB" sz="3600" dirty="0"/>
              <a:t>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cadrul</a:t>
            </a:r>
            <a:r>
              <a:rPr lang="en-GB" sz="3600" dirty="0"/>
              <a:t> </a:t>
            </a:r>
            <a:r>
              <a:rPr lang="en-GB" sz="3600" dirty="0" err="1"/>
              <a:t>acesteia</a:t>
            </a:r>
            <a:r>
              <a:rPr lang="en-GB" sz="3600" dirty="0"/>
              <a:t>;</a:t>
            </a:r>
          </a:p>
          <a:p>
            <a:r>
              <a:rPr lang="en-GB" sz="3600" dirty="0" err="1"/>
              <a:t>Construirea</a:t>
            </a:r>
            <a:r>
              <a:rPr lang="en-GB" sz="3600" dirty="0"/>
              <a:t> </a:t>
            </a:r>
            <a:r>
              <a:rPr lang="en-GB" sz="3600" dirty="0" err="1"/>
              <a:t>unui</a:t>
            </a:r>
            <a:r>
              <a:rPr lang="en-GB" sz="3600" dirty="0"/>
              <a:t> curriculum ca </a:t>
            </a:r>
            <a:r>
              <a:rPr lang="en-GB" sz="3600" dirty="0" err="1"/>
              <a:t>naraţiune</a:t>
            </a:r>
            <a:r>
              <a:rPr lang="en-GB" sz="3600" dirty="0"/>
              <a:t>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imagini</a:t>
            </a:r>
            <a:r>
              <a:rPr lang="en-GB" sz="3600" dirty="0"/>
              <a:t> / </a:t>
            </a:r>
            <a:r>
              <a:rPr lang="en-GB" sz="3600" dirty="0" err="1"/>
              <a:t>cuvinte</a:t>
            </a:r>
            <a:r>
              <a:rPr lang="en-GB" sz="3600" dirty="0"/>
              <a:t> – </a:t>
            </a:r>
            <a:r>
              <a:rPr lang="en-GB" sz="3600" dirty="0" err="1"/>
              <a:t>cheie</a:t>
            </a:r>
            <a:r>
              <a:rPr lang="en-GB" sz="3600" dirty="0"/>
              <a:t>;</a:t>
            </a:r>
          </a:p>
          <a:p>
            <a:r>
              <a:rPr lang="en-GB" sz="3600" dirty="0" err="1"/>
              <a:t>Reflecţie</a:t>
            </a:r>
            <a:r>
              <a:rPr lang="en-GB" sz="3600" dirty="0"/>
              <a:t>.</a:t>
            </a:r>
          </a:p>
        </p:txBody>
      </p:sp>
      <p:pic>
        <p:nvPicPr>
          <p:cNvPr id="11" name="Picture 10" descr="A group of people standing in a room&#10;&#10;Description generated with very high confidence">
            <a:extLst>
              <a:ext uri="{FF2B5EF4-FFF2-40B4-BE49-F238E27FC236}">
                <a16:creationId xmlns="" xmlns:a16="http://schemas.microsoft.com/office/drawing/2014/main" id="{31C9B3BF-0EB4-4DA1-93E8-835412804C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5031" y="3445431"/>
            <a:ext cx="11265408" cy="7461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6726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3A3D303-357F-448D-9D33-F32BC52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01" y="529913"/>
            <a:ext cx="4545220" cy="1384995"/>
          </a:xfrm>
        </p:spPr>
        <p:txBody>
          <a:bodyPr/>
          <a:lstStyle/>
          <a:p>
            <a:pPr algn="ctr"/>
            <a:r>
              <a:rPr lang="en-GB" dirty="0"/>
              <a:t>ZIUA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AF8E1B-FCFF-4F93-90D7-DDBE0725E2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60" y="2153662"/>
            <a:ext cx="4754831" cy="2970000"/>
          </a:xfrm>
          <a:prstGeom prst="rect">
            <a:avLst/>
          </a:prstGeom>
        </p:spPr>
      </p:pic>
      <p:pic>
        <p:nvPicPr>
          <p:cNvPr id="10" name="Picture 9" descr="A group of people standing in front of a store window&#10;&#10;Description generated with very high confidence">
            <a:extLst>
              <a:ext uri="{FF2B5EF4-FFF2-40B4-BE49-F238E27FC236}">
                <a16:creationId xmlns="" xmlns:a16="http://schemas.microsoft.com/office/drawing/2014/main" id="{B54C14A9-24CB-4803-8F46-4AD5DD7EC2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75" y="5527869"/>
            <a:ext cx="4715516" cy="3536637"/>
          </a:xfrm>
          <a:prstGeom prst="rect">
            <a:avLst/>
          </a:prstGeom>
        </p:spPr>
      </p:pic>
      <p:pic>
        <p:nvPicPr>
          <p:cNvPr id="14" name="Picture 13" descr="A person sitting at a table&#10;&#10;Description generated with high confidence">
            <a:extLst>
              <a:ext uri="{FF2B5EF4-FFF2-40B4-BE49-F238E27FC236}">
                <a16:creationId xmlns="" xmlns:a16="http://schemas.microsoft.com/office/drawing/2014/main" id="{DF319105-116B-4649-A0BF-A60803A3F3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8848" y="9563704"/>
            <a:ext cx="4484117" cy="2970000"/>
          </a:xfrm>
          <a:prstGeom prst="rect">
            <a:avLst/>
          </a:prstGeom>
        </p:spPr>
      </p:pic>
      <p:pic>
        <p:nvPicPr>
          <p:cNvPr id="17" name="Picture 16" descr="A group of people standing in a kitchen&#10;&#10;Description generated with very high confidence">
            <a:extLst>
              <a:ext uri="{FF2B5EF4-FFF2-40B4-BE49-F238E27FC236}">
                <a16:creationId xmlns="" xmlns:a16="http://schemas.microsoft.com/office/drawing/2014/main" id="{DDAF0C60-4BA2-4FF5-ACB5-E189A9E5EA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75" y="9410440"/>
            <a:ext cx="4715516" cy="3123264"/>
          </a:xfrm>
          <a:prstGeom prst="rect">
            <a:avLst/>
          </a:prstGeom>
        </p:spPr>
      </p:pic>
      <p:pic>
        <p:nvPicPr>
          <p:cNvPr id="22" name="Picture 21" descr="Two people standing in a room&#10;&#10;Description generated with very high confidence">
            <a:extLst>
              <a:ext uri="{FF2B5EF4-FFF2-40B4-BE49-F238E27FC236}">
                <a16:creationId xmlns="" xmlns:a16="http://schemas.microsoft.com/office/drawing/2014/main" id="{E060E2A6-85D3-4934-84AF-0B82D8FF2B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8848" y="5905102"/>
            <a:ext cx="4484118" cy="2970000"/>
          </a:xfrm>
          <a:prstGeom prst="rect">
            <a:avLst/>
          </a:prstGeom>
        </p:spPr>
      </p:pic>
      <p:pic>
        <p:nvPicPr>
          <p:cNvPr id="29" name="Picture 28" descr="A group of people standing in front of a crowd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EDE39C93-EFA7-45E8-B469-9E66A5B2AB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235" y="2465852"/>
            <a:ext cx="8806351" cy="6124033"/>
          </a:xfrm>
          <a:prstGeom prst="rect">
            <a:avLst/>
          </a:prstGeom>
        </p:spPr>
      </p:pic>
      <p:pic>
        <p:nvPicPr>
          <p:cNvPr id="19" name="Picture 18" descr="A picture containing person, indoor, woman, child&#10;&#10;Description generated with very high confidence">
            <a:extLst>
              <a:ext uri="{FF2B5EF4-FFF2-40B4-BE49-F238E27FC236}">
                <a16:creationId xmlns="" xmlns:a16="http://schemas.microsoft.com/office/drawing/2014/main" id="{CB712F44-3755-4AC1-BE88-407D227F25D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8847" y="2261752"/>
            <a:ext cx="4484118" cy="3299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2913B9-0EC3-4163-94EB-B7F7EBF608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68746" y="10111279"/>
            <a:ext cx="3243331" cy="2148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07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ZIUA 3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="" xmlns:a16="http://schemas.microsoft.com/office/drawing/2014/main" id="{8735AA8F-DE76-4B5B-86BC-3D54C80B0C3C}"/>
              </a:ext>
            </a:extLst>
          </p:cNvPr>
          <p:cNvSpPr txBox="1">
            <a:spLocks/>
          </p:cNvSpPr>
          <p:nvPr/>
        </p:nvSpPr>
        <p:spPr>
          <a:xfrm>
            <a:off x="1260386" y="3059356"/>
            <a:ext cx="10414163" cy="2001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Învăţarea</a:t>
            </a:r>
            <a:r>
              <a:rPr lang="en-GB" sz="3600" dirty="0"/>
              <a:t> </a:t>
            </a:r>
            <a:r>
              <a:rPr lang="en-GB" sz="3600" dirty="0" err="1"/>
              <a:t>bazată</a:t>
            </a:r>
            <a:r>
              <a:rPr lang="en-GB" sz="3600" dirty="0"/>
              <a:t> pe </a:t>
            </a:r>
            <a:r>
              <a:rPr lang="en-GB" sz="3600" dirty="0" err="1"/>
              <a:t>proiect</a:t>
            </a:r>
            <a:r>
              <a:rPr lang="en-GB" sz="3600" dirty="0"/>
              <a:t>; </a:t>
            </a:r>
          </a:p>
          <a:p>
            <a:r>
              <a:rPr lang="en-GB" sz="3600" dirty="0" err="1"/>
              <a:t>Învăţarea</a:t>
            </a:r>
            <a:r>
              <a:rPr lang="en-GB" sz="3600" dirty="0"/>
              <a:t> </a:t>
            </a:r>
            <a:r>
              <a:rPr lang="en-GB" sz="3600" dirty="0" err="1"/>
              <a:t>prin</a:t>
            </a:r>
            <a:r>
              <a:rPr lang="en-GB" sz="3600" dirty="0"/>
              <a:t> </a:t>
            </a:r>
            <a:r>
              <a:rPr lang="en-GB" sz="3600" dirty="0" err="1"/>
              <a:t>rezolvarea</a:t>
            </a:r>
            <a:r>
              <a:rPr lang="en-GB" sz="3600" dirty="0"/>
              <a:t> de </a:t>
            </a:r>
            <a:r>
              <a:rPr lang="en-GB" sz="3600" dirty="0" err="1"/>
              <a:t>probleme</a:t>
            </a:r>
            <a:r>
              <a:rPr lang="en-GB" sz="3600" dirty="0"/>
              <a:t>.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="" xmlns:a16="http://schemas.microsoft.com/office/drawing/2014/main" id="{19A5601A-6A9C-42CD-9EF4-DBB792060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2418152"/>
            <a:ext cx="7863175" cy="641204"/>
          </a:xfrm>
        </p:spPr>
        <p:txBody>
          <a:bodyPr/>
          <a:lstStyle/>
          <a:p>
            <a:r>
              <a:rPr lang="en-GB" sz="3600" dirty="0"/>
              <a:t>Ce?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="" xmlns:a16="http://schemas.microsoft.com/office/drawing/2014/main" id="{9ECB6100-D8CD-4D00-9958-E32BBC162A4E}"/>
              </a:ext>
            </a:extLst>
          </p:cNvPr>
          <p:cNvSpPr txBox="1">
            <a:spLocks/>
          </p:cNvSpPr>
          <p:nvPr/>
        </p:nvSpPr>
        <p:spPr>
          <a:xfrm>
            <a:off x="1259559" y="5392949"/>
            <a:ext cx="7863175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Cum?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E575A70F-C63E-4EC5-902D-D84F7338D394}"/>
              </a:ext>
            </a:extLst>
          </p:cNvPr>
          <p:cNvSpPr txBox="1">
            <a:spLocks/>
          </p:cNvSpPr>
          <p:nvPr/>
        </p:nvSpPr>
        <p:spPr>
          <a:xfrm>
            <a:off x="1259559" y="6157979"/>
            <a:ext cx="8858265" cy="40986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Job Shadow Day la </a:t>
            </a:r>
            <a:r>
              <a:rPr lang="en-GB" sz="3600" dirty="0" err="1"/>
              <a:t>Montessoriskolen</a:t>
            </a:r>
            <a:r>
              <a:rPr lang="en-GB" sz="3600" dirty="0"/>
              <a:t>, Oslo;</a:t>
            </a:r>
          </a:p>
          <a:p>
            <a:r>
              <a:rPr lang="en-GB" sz="3600" dirty="0"/>
              <a:t>Lucru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echipă</a:t>
            </a:r>
            <a:r>
              <a:rPr lang="en-GB" sz="3600" dirty="0"/>
              <a:t>; </a:t>
            </a:r>
            <a:r>
              <a:rPr lang="en-GB" sz="3600" dirty="0" err="1"/>
              <a:t>asumarea</a:t>
            </a:r>
            <a:r>
              <a:rPr lang="en-GB" sz="3600" dirty="0"/>
              <a:t> </a:t>
            </a:r>
            <a:r>
              <a:rPr lang="en-GB" sz="3600" dirty="0" err="1"/>
              <a:t>unor</a:t>
            </a:r>
            <a:r>
              <a:rPr lang="en-GB" sz="3600" dirty="0"/>
              <a:t> </a:t>
            </a:r>
            <a:r>
              <a:rPr lang="en-GB" sz="3600" dirty="0" err="1"/>
              <a:t>roluri</a:t>
            </a:r>
            <a:r>
              <a:rPr lang="en-GB" sz="3600" dirty="0"/>
              <a:t> </a:t>
            </a:r>
            <a:r>
              <a:rPr lang="en-GB" sz="3600" dirty="0" err="1"/>
              <a:t>diferite</a:t>
            </a:r>
            <a:r>
              <a:rPr lang="en-GB" sz="3600" dirty="0"/>
              <a:t>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cadrul</a:t>
            </a:r>
            <a:r>
              <a:rPr lang="en-GB" sz="3600" dirty="0"/>
              <a:t> </a:t>
            </a:r>
            <a:r>
              <a:rPr lang="en-GB" sz="3600" dirty="0" err="1"/>
              <a:t>acesteia</a:t>
            </a:r>
            <a:r>
              <a:rPr lang="en-GB" sz="3600" dirty="0"/>
              <a:t>;</a:t>
            </a:r>
          </a:p>
          <a:p>
            <a:r>
              <a:rPr lang="en-GB" sz="3600" dirty="0" err="1"/>
              <a:t>Construire</a:t>
            </a:r>
            <a:r>
              <a:rPr lang="en-GB" sz="3600" dirty="0"/>
              <a:t> / </a:t>
            </a:r>
            <a:r>
              <a:rPr lang="en-GB" sz="3600" dirty="0" err="1"/>
              <a:t>structurare</a:t>
            </a:r>
            <a:r>
              <a:rPr lang="en-GB" sz="3600" dirty="0"/>
              <a:t> curriculum;</a:t>
            </a:r>
          </a:p>
          <a:p>
            <a:r>
              <a:rPr lang="en-GB" sz="3600" dirty="0" err="1"/>
              <a:t>Reflecţie</a:t>
            </a:r>
            <a:r>
              <a:rPr lang="en-GB" sz="3600" dirty="0"/>
              <a:t>.</a:t>
            </a:r>
          </a:p>
        </p:txBody>
      </p:sp>
      <p:pic>
        <p:nvPicPr>
          <p:cNvPr id="9" name="Picture 8" descr="A group of people standing in front of a crowd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3A8A945C-4758-48DE-BB53-36BDF65DB2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549" y="3059356"/>
            <a:ext cx="10876329" cy="7563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309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3A3D303-357F-448D-9D33-F32BC52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01" y="529913"/>
            <a:ext cx="4545220" cy="1384995"/>
          </a:xfrm>
        </p:spPr>
        <p:txBody>
          <a:bodyPr/>
          <a:lstStyle/>
          <a:p>
            <a:pPr algn="ctr"/>
            <a:r>
              <a:rPr lang="en-GB" dirty="0"/>
              <a:t>ZIUA 4</a:t>
            </a:r>
          </a:p>
        </p:txBody>
      </p:sp>
      <p:pic>
        <p:nvPicPr>
          <p:cNvPr id="4" name="Picture 3" descr="A group of people in a room&#10;&#10;Description generated with very high confidence">
            <a:extLst>
              <a:ext uri="{FF2B5EF4-FFF2-40B4-BE49-F238E27FC236}">
                <a16:creationId xmlns="" xmlns:a16="http://schemas.microsoft.com/office/drawing/2014/main" id="{144BF83A-2B09-414D-95E0-295385E131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16" y="8125410"/>
            <a:ext cx="5924471" cy="3924000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generated with very high confidence">
            <a:extLst>
              <a:ext uri="{FF2B5EF4-FFF2-40B4-BE49-F238E27FC236}">
                <a16:creationId xmlns="" xmlns:a16="http://schemas.microsoft.com/office/drawing/2014/main" id="{55263535-6EBD-42A8-BE9E-04083136B7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44" y="7154955"/>
            <a:ext cx="6015348" cy="3383633"/>
          </a:xfrm>
          <a:prstGeom prst="rect">
            <a:avLst/>
          </a:prstGeom>
        </p:spPr>
      </p:pic>
      <p:pic>
        <p:nvPicPr>
          <p:cNvPr id="9" name="Picture 8" descr="A sign on the side of a building&#10;&#10;Description generated with high confidence">
            <a:extLst>
              <a:ext uri="{FF2B5EF4-FFF2-40B4-BE49-F238E27FC236}">
                <a16:creationId xmlns="" xmlns:a16="http://schemas.microsoft.com/office/drawing/2014/main" id="{391F8CCF-9960-4B42-8EBA-AB067E8DD3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4809" y="6306175"/>
            <a:ext cx="6999567" cy="3924000"/>
          </a:xfrm>
          <a:prstGeom prst="rect">
            <a:avLst/>
          </a:prstGeom>
        </p:spPr>
      </p:pic>
      <p:pic>
        <p:nvPicPr>
          <p:cNvPr id="13" name="Picture 12" descr="A group of people sitting at a table in a room&#10;&#10;Description generated with very high confidence">
            <a:extLst>
              <a:ext uri="{FF2B5EF4-FFF2-40B4-BE49-F238E27FC236}">
                <a16:creationId xmlns="" xmlns:a16="http://schemas.microsoft.com/office/drawing/2014/main" id="{5EB0EB70-03FB-46BE-8DFE-7554988D38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0280" y="1222410"/>
            <a:ext cx="5924471" cy="3924000"/>
          </a:xfrm>
          <a:prstGeom prst="rect">
            <a:avLst/>
          </a:prstGeom>
        </p:spPr>
      </p:pic>
      <p:pic>
        <p:nvPicPr>
          <p:cNvPr id="16" name="Picture 15" descr="A person standing in front of a television&#10;&#10;Description generated with very high confidence">
            <a:extLst>
              <a:ext uri="{FF2B5EF4-FFF2-40B4-BE49-F238E27FC236}">
                <a16:creationId xmlns="" xmlns:a16="http://schemas.microsoft.com/office/drawing/2014/main" id="{FF00CD03-48A7-4C12-A939-15A636DD93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075" y="2382175"/>
            <a:ext cx="5924471" cy="3924000"/>
          </a:xfrm>
          <a:prstGeom prst="rect">
            <a:avLst/>
          </a:prstGeom>
        </p:spPr>
      </p:pic>
      <p:pic>
        <p:nvPicPr>
          <p:cNvPr id="23" name="Picture 22" descr="A group of people around each other&#10;&#10;Description generated with very high confidence">
            <a:extLst>
              <a:ext uri="{FF2B5EF4-FFF2-40B4-BE49-F238E27FC236}">
                <a16:creationId xmlns="" xmlns:a16="http://schemas.microsoft.com/office/drawing/2014/main" id="{F3B48C9C-853E-42DE-ADF4-DAA0161E4F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475" y="2933206"/>
            <a:ext cx="5924471" cy="39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0099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ZIUA 4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="" xmlns:a16="http://schemas.microsoft.com/office/drawing/2014/main" id="{8735AA8F-DE76-4B5B-86BC-3D54C80B0C3C}"/>
              </a:ext>
            </a:extLst>
          </p:cNvPr>
          <p:cNvSpPr txBox="1">
            <a:spLocks/>
          </p:cNvSpPr>
          <p:nvPr/>
        </p:nvSpPr>
        <p:spPr>
          <a:xfrm>
            <a:off x="1260386" y="3931223"/>
            <a:ext cx="10414163" cy="2001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Învăţarea</a:t>
            </a:r>
            <a:r>
              <a:rPr lang="en-GB" sz="3600" dirty="0"/>
              <a:t> </a:t>
            </a:r>
            <a:r>
              <a:rPr lang="en-GB" sz="3600" dirty="0" err="1"/>
              <a:t>prin</a:t>
            </a:r>
            <a:r>
              <a:rPr lang="en-GB" sz="3600" dirty="0"/>
              <a:t> </a:t>
            </a:r>
            <a:r>
              <a:rPr lang="en-GB" sz="3600" dirty="0" err="1"/>
              <a:t>rezolvarea</a:t>
            </a:r>
            <a:r>
              <a:rPr lang="en-GB" sz="3600" dirty="0"/>
              <a:t> de </a:t>
            </a:r>
            <a:r>
              <a:rPr lang="en-GB" sz="3600" dirty="0" err="1"/>
              <a:t>probleme</a:t>
            </a:r>
            <a:r>
              <a:rPr lang="en-GB" sz="3600" dirty="0"/>
              <a:t>; </a:t>
            </a:r>
          </a:p>
          <a:p>
            <a:r>
              <a:rPr lang="en-GB" sz="3600" dirty="0" err="1"/>
              <a:t>Tehnici</a:t>
            </a:r>
            <a:r>
              <a:rPr lang="en-GB" sz="3600" dirty="0"/>
              <a:t> de feedback; </a:t>
            </a:r>
          </a:p>
          <a:p>
            <a:r>
              <a:rPr lang="en-GB" sz="3600" dirty="0" err="1"/>
              <a:t>Analiză</a:t>
            </a:r>
            <a:r>
              <a:rPr lang="en-GB" sz="3600" dirty="0"/>
              <a:t> de curriculum.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="" xmlns:a16="http://schemas.microsoft.com/office/drawing/2014/main" id="{19A5601A-6A9C-42CD-9EF4-DBB792060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3353814"/>
            <a:ext cx="7863175" cy="641204"/>
          </a:xfrm>
        </p:spPr>
        <p:txBody>
          <a:bodyPr/>
          <a:lstStyle/>
          <a:p>
            <a:r>
              <a:rPr lang="en-GB" sz="3600" dirty="0"/>
              <a:t>Ce?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="" xmlns:a16="http://schemas.microsoft.com/office/drawing/2014/main" id="{9ECB6100-D8CD-4D00-9958-E32BBC162A4E}"/>
              </a:ext>
            </a:extLst>
          </p:cNvPr>
          <p:cNvSpPr txBox="1">
            <a:spLocks/>
          </p:cNvSpPr>
          <p:nvPr/>
        </p:nvSpPr>
        <p:spPr>
          <a:xfrm>
            <a:off x="1259559" y="6328611"/>
            <a:ext cx="7863175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Cum?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E575A70F-C63E-4EC5-902D-D84F7338D394}"/>
              </a:ext>
            </a:extLst>
          </p:cNvPr>
          <p:cNvSpPr txBox="1">
            <a:spLocks/>
          </p:cNvSpPr>
          <p:nvPr/>
        </p:nvSpPr>
        <p:spPr>
          <a:xfrm>
            <a:off x="1259559" y="7093641"/>
            <a:ext cx="8858265" cy="40986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Construirea</a:t>
            </a:r>
            <a:r>
              <a:rPr lang="en-GB" sz="3600" dirty="0"/>
              <a:t> </a:t>
            </a:r>
            <a:r>
              <a:rPr lang="en-GB" sz="3600" dirty="0" err="1"/>
              <a:t>unui</a:t>
            </a:r>
            <a:r>
              <a:rPr lang="en-GB" sz="3600" dirty="0"/>
              <a:t> design curricular </a:t>
            </a:r>
            <a:r>
              <a:rPr lang="en-GB" sz="3600" dirty="0" err="1"/>
              <a:t>pornind</a:t>
            </a:r>
            <a:r>
              <a:rPr lang="en-GB" sz="3600" dirty="0"/>
              <a:t> de la </a:t>
            </a:r>
            <a:r>
              <a:rPr lang="en-GB" sz="3600" dirty="0" err="1"/>
              <a:t>principiul</a:t>
            </a:r>
            <a:r>
              <a:rPr lang="en-GB" sz="3600" dirty="0"/>
              <a:t> "how little is enough";</a:t>
            </a:r>
          </a:p>
          <a:p>
            <a:r>
              <a:rPr lang="en-GB" sz="3600" dirty="0" err="1"/>
              <a:t>Vizita</a:t>
            </a:r>
            <a:r>
              <a:rPr lang="en-GB" sz="3600" dirty="0"/>
              <a:t> la </a:t>
            </a:r>
            <a:r>
              <a:rPr lang="en-GB" sz="3600" dirty="0" err="1"/>
              <a:t>Mailand</a:t>
            </a:r>
            <a:r>
              <a:rPr lang="en-GB" sz="3600" dirty="0"/>
              <a:t> </a:t>
            </a:r>
            <a:r>
              <a:rPr lang="en-GB" sz="3600" dirty="0" err="1"/>
              <a:t>Videregaende</a:t>
            </a:r>
            <a:r>
              <a:rPr lang="en-GB" sz="3600" dirty="0"/>
              <a:t> Skole Oslo;</a:t>
            </a:r>
          </a:p>
          <a:p>
            <a:r>
              <a:rPr lang="en-GB" sz="3600" dirty="0" err="1"/>
              <a:t>Reflecţie</a:t>
            </a:r>
            <a:r>
              <a:rPr lang="en-GB" sz="3600" dirty="0"/>
              <a:t>.</a:t>
            </a:r>
          </a:p>
        </p:txBody>
      </p:sp>
      <p:pic>
        <p:nvPicPr>
          <p:cNvPr id="1026" name="Picture 2" descr="https://scontent.fotp3-3.fna.fbcdn.net/v/t1.0-9/44257950_1979125409053587_8131694240448118784_n.jpg?_nc_cat=110&amp;_nc_ht=scontent.fotp3-3.fna&amp;oh=360453e6c84767a19ba056a3b3f4445f&amp;oe=5C83F489">
            <a:extLst>
              <a:ext uri="{FF2B5EF4-FFF2-40B4-BE49-F238E27FC236}">
                <a16:creationId xmlns="" xmlns:a16="http://schemas.microsoft.com/office/drawing/2014/main" id="{A365A444-95C2-4C00-9D3B-5E7E6A82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2659" y="3995018"/>
            <a:ext cx="12577780" cy="707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3350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3A3D303-357F-448D-9D33-F32BC52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01" y="529913"/>
            <a:ext cx="4545220" cy="1384995"/>
          </a:xfrm>
        </p:spPr>
        <p:txBody>
          <a:bodyPr/>
          <a:lstStyle/>
          <a:p>
            <a:pPr algn="ctr"/>
            <a:r>
              <a:rPr lang="en-GB" dirty="0"/>
              <a:t>ZIUA 5</a:t>
            </a:r>
          </a:p>
        </p:txBody>
      </p:sp>
      <p:pic>
        <p:nvPicPr>
          <p:cNvPr id="3" name="Picture 2" descr="A group of people on a sidewalk&#10;&#10;Description generated with very high confidence">
            <a:extLst>
              <a:ext uri="{FF2B5EF4-FFF2-40B4-BE49-F238E27FC236}">
                <a16:creationId xmlns="" xmlns:a16="http://schemas.microsoft.com/office/drawing/2014/main" id="{44642244-5D94-44B3-B310-1DB71419D8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176" y="7602367"/>
            <a:ext cx="5924471" cy="3924000"/>
          </a:xfrm>
          <a:prstGeom prst="rect">
            <a:avLst/>
          </a:prstGeom>
        </p:spPr>
      </p:pic>
      <p:pic>
        <p:nvPicPr>
          <p:cNvPr id="8" name="Picture 7" descr="A group of people in a room&#10;&#10;Description generated with very high confidence">
            <a:extLst>
              <a:ext uri="{FF2B5EF4-FFF2-40B4-BE49-F238E27FC236}">
                <a16:creationId xmlns="" xmlns:a16="http://schemas.microsoft.com/office/drawing/2014/main" id="{7A65EB49-04D8-4FA8-BC35-A740D5CAA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176" y="2933206"/>
            <a:ext cx="5924471" cy="3924000"/>
          </a:xfrm>
          <a:prstGeom prst="rect">
            <a:avLst/>
          </a:prstGeom>
        </p:spPr>
      </p:pic>
      <p:pic>
        <p:nvPicPr>
          <p:cNvPr id="11" name="Picture 10" descr="A picture containing indoor, wall, floor, building&#10;&#10;Description generated with very high confidence">
            <a:extLst>
              <a:ext uri="{FF2B5EF4-FFF2-40B4-BE49-F238E27FC236}">
                <a16:creationId xmlns="" xmlns:a16="http://schemas.microsoft.com/office/drawing/2014/main" id="{94B24A6F-9732-46FA-8B7D-C681D26A7B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74084" y="4352005"/>
            <a:ext cx="8944789" cy="5924471"/>
          </a:xfrm>
          <a:prstGeom prst="rect">
            <a:avLst/>
          </a:prstGeom>
        </p:spPr>
      </p:pic>
      <p:pic>
        <p:nvPicPr>
          <p:cNvPr id="14" name="Picture 13" descr="A group of people sitting at a table in a room&#10;&#10;Description generated with very high confidence">
            <a:extLst>
              <a:ext uri="{FF2B5EF4-FFF2-40B4-BE49-F238E27FC236}">
                <a16:creationId xmlns="" xmlns:a16="http://schemas.microsoft.com/office/drawing/2014/main" id="{7CAEC431-599A-46DC-AB18-C89006E96C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4971" y="2841846"/>
            <a:ext cx="5924470" cy="3924000"/>
          </a:xfrm>
          <a:prstGeom prst="rect">
            <a:avLst/>
          </a:prstGeom>
        </p:spPr>
      </p:pic>
      <p:pic>
        <p:nvPicPr>
          <p:cNvPr id="17" name="Picture 16" descr="A boat is docked next to a body of water&#10;&#10;Description generated with very high confidence">
            <a:extLst>
              <a:ext uri="{FF2B5EF4-FFF2-40B4-BE49-F238E27FC236}">
                <a16:creationId xmlns="" xmlns:a16="http://schemas.microsoft.com/office/drawing/2014/main" id="{C15C1579-79AB-4D26-97C8-88F1A6ECBA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4970" y="7602367"/>
            <a:ext cx="5924471" cy="39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5463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ZIUA 5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="" xmlns:a16="http://schemas.microsoft.com/office/drawing/2014/main" id="{8735AA8F-DE76-4B5B-86BC-3D54C80B0C3C}"/>
              </a:ext>
            </a:extLst>
          </p:cNvPr>
          <p:cNvSpPr txBox="1">
            <a:spLocks/>
          </p:cNvSpPr>
          <p:nvPr/>
        </p:nvSpPr>
        <p:spPr>
          <a:xfrm>
            <a:off x="1260386" y="4058813"/>
            <a:ext cx="10414163" cy="3341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Închiderea</a:t>
            </a:r>
            <a:r>
              <a:rPr lang="en-GB" sz="3600" dirty="0"/>
              <a:t> </a:t>
            </a:r>
            <a:r>
              <a:rPr lang="en-GB" sz="3600" dirty="0" err="1"/>
              <a:t>cercului</a:t>
            </a:r>
            <a:r>
              <a:rPr lang="en-GB" sz="3600" dirty="0"/>
              <a:t> – </a:t>
            </a:r>
            <a:r>
              <a:rPr lang="en-GB" sz="3600" dirty="0" err="1"/>
              <a:t>prezentare</a:t>
            </a:r>
            <a:r>
              <a:rPr lang="en-GB" sz="3600" dirty="0"/>
              <a:t> curriculum; </a:t>
            </a:r>
          </a:p>
          <a:p>
            <a:r>
              <a:rPr lang="en-GB" sz="3600" dirty="0"/>
              <a:t>Feedback de </a:t>
            </a:r>
            <a:r>
              <a:rPr lang="en-GB" sz="3600" dirty="0" err="1"/>
              <a:t>grup</a:t>
            </a:r>
            <a:r>
              <a:rPr lang="en-GB" sz="3600" dirty="0"/>
              <a:t>; </a:t>
            </a:r>
          </a:p>
          <a:p>
            <a:r>
              <a:rPr lang="en-GB" sz="3600" dirty="0"/>
              <a:t>Commitment (“De </a:t>
            </a:r>
            <a:r>
              <a:rPr lang="en-GB" sz="3600" dirty="0" err="1"/>
              <a:t>azi</a:t>
            </a:r>
            <a:r>
              <a:rPr lang="en-GB" sz="3600" dirty="0"/>
              <a:t> </a:t>
            </a:r>
            <a:r>
              <a:rPr lang="en-GB" sz="3600" dirty="0" err="1"/>
              <a:t>înainte</a:t>
            </a:r>
            <a:r>
              <a:rPr lang="en-GB" sz="3600" dirty="0"/>
              <a:t>,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cariera</a:t>
            </a:r>
            <a:r>
              <a:rPr lang="en-GB" sz="3600" dirty="0"/>
              <a:t> </a:t>
            </a:r>
            <a:r>
              <a:rPr lang="en-GB" sz="3600" dirty="0" err="1"/>
              <a:t>mea</a:t>
            </a:r>
            <a:r>
              <a:rPr lang="en-GB" sz="3600" dirty="0"/>
              <a:t> de …. </a:t>
            </a:r>
            <a:r>
              <a:rPr lang="en-GB" sz="3600" dirty="0" err="1"/>
              <a:t>voi</a:t>
            </a:r>
            <a:r>
              <a:rPr lang="en-GB" sz="3600" dirty="0"/>
              <a:t> </a:t>
            </a:r>
            <a:r>
              <a:rPr lang="en-GB" sz="3600" dirty="0" err="1"/>
              <a:t>spune</a:t>
            </a:r>
            <a:r>
              <a:rPr lang="en-GB" sz="3600" dirty="0"/>
              <a:t> DA …. şi NU ….”); </a:t>
            </a:r>
          </a:p>
          <a:p>
            <a:r>
              <a:rPr lang="en-GB" sz="3600" dirty="0" err="1"/>
              <a:t>Acordarea</a:t>
            </a:r>
            <a:r>
              <a:rPr lang="en-GB" sz="3600" dirty="0"/>
              <a:t> </a:t>
            </a:r>
            <a:r>
              <a:rPr lang="en-GB" sz="3600" dirty="0" err="1"/>
              <a:t>certificatelor</a:t>
            </a:r>
            <a:r>
              <a:rPr lang="en-GB" sz="3600" dirty="0"/>
              <a:t>.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="" xmlns:a16="http://schemas.microsoft.com/office/drawing/2014/main" id="{19A5601A-6A9C-42CD-9EF4-DBB792060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3353814"/>
            <a:ext cx="7863175" cy="641204"/>
          </a:xfrm>
        </p:spPr>
        <p:txBody>
          <a:bodyPr/>
          <a:lstStyle/>
          <a:p>
            <a:r>
              <a:rPr lang="en-GB" sz="3600" dirty="0"/>
              <a:t>Ce?</a:t>
            </a:r>
          </a:p>
        </p:txBody>
      </p:sp>
      <p:pic>
        <p:nvPicPr>
          <p:cNvPr id="6" name="Picture 5" descr="A group of people on a sidewalk&#10;&#10;Description generated with very high confidence">
            <a:extLst>
              <a:ext uri="{FF2B5EF4-FFF2-40B4-BE49-F238E27FC236}">
                <a16:creationId xmlns="" xmlns:a16="http://schemas.microsoft.com/office/drawing/2014/main" id="{BB76AB23-803E-4BFE-B5BA-46C0307399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549" y="2257891"/>
            <a:ext cx="11265408" cy="7461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5956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="" xmlns:a16="http://schemas.microsoft.com/office/drawing/2014/main" id="{4E1D708A-AA34-488A-AB4F-A8108D5D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47" y="551179"/>
            <a:ext cx="10371862" cy="1384995"/>
          </a:xfrm>
        </p:spPr>
        <p:txBody>
          <a:bodyPr/>
          <a:lstStyle/>
          <a:p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concluzie</a:t>
            </a:r>
            <a:r>
              <a:rPr lang="en-GB" dirty="0"/>
              <a:t> …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F5B7FAD-DE9D-4EBA-BEF1-7F0B64A32436}"/>
              </a:ext>
            </a:extLst>
          </p:cNvPr>
          <p:cNvSpPr/>
          <p:nvPr/>
        </p:nvSpPr>
        <p:spPr>
          <a:xfrm>
            <a:off x="7315718" y="2120467"/>
            <a:ext cx="10371862" cy="103716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88853D9-89E0-435F-A2DE-98D66A195FD9}"/>
              </a:ext>
            </a:extLst>
          </p:cNvPr>
          <p:cNvSpPr/>
          <p:nvPr/>
        </p:nvSpPr>
        <p:spPr>
          <a:xfrm>
            <a:off x="7315718" y="2120468"/>
            <a:ext cx="10371862" cy="10371600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sitting at a table&#10;&#10;Description generated with high confidence">
            <a:extLst>
              <a:ext uri="{FF2B5EF4-FFF2-40B4-BE49-F238E27FC236}">
                <a16:creationId xmlns="" xmlns:a16="http://schemas.microsoft.com/office/drawing/2014/main" id="{A1A3087A-CE90-45BB-96D4-98CFF64A1C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96" y="2597068"/>
            <a:ext cx="6021141" cy="3195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4AFC2E-5DB2-4E35-9F2B-62AA2FF30C09}"/>
              </a:ext>
            </a:extLst>
          </p:cNvPr>
          <p:cNvSpPr txBox="1"/>
          <p:nvPr/>
        </p:nvSpPr>
        <p:spPr>
          <a:xfrm>
            <a:off x="3289068" y="7216220"/>
            <a:ext cx="32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limite</a:t>
            </a:r>
            <a:r>
              <a:rPr lang="en-GB" sz="2800" dirty="0">
                <a:solidFill>
                  <a:schemeClr val="bg1"/>
                </a:solidFill>
              </a:rPr>
              <a:t> constructive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42CD94-A630-40E1-A2A1-901291492F40}"/>
              </a:ext>
            </a:extLst>
          </p:cNvPr>
          <p:cNvSpPr txBox="1"/>
          <p:nvPr/>
        </p:nvSpPr>
        <p:spPr>
          <a:xfrm>
            <a:off x="8971805" y="4534035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dorinţe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D6F0DA1-3643-499D-80D2-D9E14D266E7B}"/>
              </a:ext>
            </a:extLst>
          </p:cNvPr>
          <p:cNvSpPr txBox="1"/>
          <p:nvPr/>
        </p:nvSpPr>
        <p:spPr>
          <a:xfrm>
            <a:off x="9433932" y="5695620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prietenie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73A107-A6C0-4DA6-8EA2-AB3CDC5A9024}"/>
              </a:ext>
            </a:extLst>
          </p:cNvPr>
          <p:cNvSpPr txBox="1"/>
          <p:nvPr/>
        </p:nvSpPr>
        <p:spPr>
          <a:xfrm>
            <a:off x="10851434" y="10466484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intensitate</a:t>
            </a:r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911CBD9-E659-49B9-9FAC-542D379B814D}"/>
              </a:ext>
            </a:extLst>
          </p:cNvPr>
          <p:cNvSpPr txBox="1"/>
          <p:nvPr/>
        </p:nvSpPr>
        <p:spPr>
          <a:xfrm>
            <a:off x="13320262" y="5957230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reflecţie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FB17673-E04B-4262-A004-EB08C361BC3E}"/>
              </a:ext>
            </a:extLst>
          </p:cNvPr>
          <p:cNvSpPr txBox="1"/>
          <p:nvPr/>
        </p:nvSpPr>
        <p:spPr>
          <a:xfrm>
            <a:off x="11788136" y="2724709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încredere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DF87D98-9878-4EBD-99EF-5A6977513E56}"/>
              </a:ext>
            </a:extLst>
          </p:cNvPr>
          <p:cNvSpPr txBox="1"/>
          <p:nvPr/>
        </p:nvSpPr>
        <p:spPr>
          <a:xfrm>
            <a:off x="13913006" y="8414660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provocare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22493FA-A521-485F-96FE-32941EA446D2}"/>
              </a:ext>
            </a:extLst>
          </p:cNvPr>
          <p:cNvSpPr txBox="1"/>
          <p:nvPr/>
        </p:nvSpPr>
        <p:spPr>
          <a:xfrm>
            <a:off x="13913006" y="4118039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schimbare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9DE1B4-AB5B-4A1E-AAFA-743B61B6D268}"/>
              </a:ext>
            </a:extLst>
          </p:cNvPr>
          <p:cNvSpPr txBox="1"/>
          <p:nvPr/>
        </p:nvSpPr>
        <p:spPr>
          <a:xfrm>
            <a:off x="9433932" y="8251440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emoţii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0883D17-4071-4736-99D8-CB903CE1E1A1}"/>
              </a:ext>
            </a:extLst>
          </p:cNvPr>
          <p:cNvSpPr txBox="1"/>
          <p:nvPr/>
        </p:nvSpPr>
        <p:spPr>
          <a:xfrm>
            <a:off x="14010192" y="7044657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acţiune</a:t>
            </a: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B58E4DA-60D6-426B-B0B9-E1EC6AAC010E}"/>
              </a:ext>
            </a:extLst>
          </p:cNvPr>
          <p:cNvSpPr txBox="1"/>
          <p:nvPr/>
        </p:nvSpPr>
        <p:spPr>
          <a:xfrm>
            <a:off x="11269506" y="6954610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empatie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133A3A-A218-4903-93A9-822AFB8B0135}"/>
              </a:ext>
            </a:extLst>
          </p:cNvPr>
          <p:cNvSpPr txBox="1"/>
          <p:nvPr/>
        </p:nvSpPr>
        <p:spPr>
          <a:xfrm>
            <a:off x="11222810" y="8998091"/>
            <a:ext cx="300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transformare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5EBF1E3-022D-40F8-A37C-18FD3D0270F2}"/>
              </a:ext>
            </a:extLst>
          </p:cNvPr>
          <p:cNvSpPr txBox="1"/>
          <p:nvPr/>
        </p:nvSpPr>
        <p:spPr>
          <a:xfrm>
            <a:off x="10851434" y="4698240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planificare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E33664E-A0B3-4B9B-8BFF-C53C39728169}"/>
              </a:ext>
            </a:extLst>
          </p:cNvPr>
          <p:cNvSpPr txBox="1"/>
          <p:nvPr/>
        </p:nvSpPr>
        <p:spPr>
          <a:xfrm>
            <a:off x="15503921" y="5808326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libertate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152B316-A4C6-417B-ADE1-8B2FB7542878}"/>
              </a:ext>
            </a:extLst>
          </p:cNvPr>
          <p:cNvSpPr txBox="1"/>
          <p:nvPr/>
        </p:nvSpPr>
        <p:spPr>
          <a:xfrm>
            <a:off x="13630517" y="10364969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limite</a:t>
            </a:r>
            <a:endParaRPr lang="en-GB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012CA13-E210-4EFE-A124-F862514B6746}"/>
              </a:ext>
            </a:extLst>
          </p:cNvPr>
          <p:cNvSpPr txBox="1"/>
          <p:nvPr/>
        </p:nvSpPr>
        <p:spPr>
          <a:xfrm>
            <a:off x="8761143" y="9645674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cooperare</a:t>
            </a:r>
            <a:endParaRPr lang="en-GB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903A056-0206-469B-87FA-B26B137EF354}"/>
              </a:ext>
            </a:extLst>
          </p:cNvPr>
          <p:cNvSpPr txBox="1"/>
          <p:nvPr/>
        </p:nvSpPr>
        <p:spPr>
          <a:xfrm>
            <a:off x="9914732" y="3328950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valorizare</a:t>
            </a:r>
            <a:endParaRPr lang="en-GB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6586458-B5BE-4B83-8B55-81FF7E53A1FF}"/>
              </a:ext>
            </a:extLst>
          </p:cNvPr>
          <p:cNvSpPr txBox="1"/>
          <p:nvPr/>
        </p:nvSpPr>
        <p:spPr>
          <a:xfrm>
            <a:off x="11912012" y="11515732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aşteptări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7431BDB-C505-4FF5-A796-4C81AE791EB6}"/>
              </a:ext>
            </a:extLst>
          </p:cNvPr>
          <p:cNvSpPr txBox="1"/>
          <p:nvPr/>
        </p:nvSpPr>
        <p:spPr>
          <a:xfrm>
            <a:off x="13630517" y="9439007"/>
            <a:ext cx="371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suficiente</a:t>
            </a:r>
            <a:r>
              <a:rPr lang="en-GB" sz="2800" dirty="0"/>
              <a:t> cunoştinţe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1ECBBCC-ED78-4A18-B116-780A4AA8C8E4}"/>
              </a:ext>
            </a:extLst>
          </p:cNvPr>
          <p:cNvSpPr txBox="1"/>
          <p:nvPr/>
        </p:nvSpPr>
        <p:spPr>
          <a:xfrm>
            <a:off x="12797199" y="5092760"/>
            <a:ext cx="29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experimentare</a:t>
            </a:r>
            <a:endParaRPr lang="en-GB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65EF465-E69B-4156-851C-B59B0B6EF79E}"/>
              </a:ext>
            </a:extLst>
          </p:cNvPr>
          <p:cNvSpPr txBox="1"/>
          <p:nvPr/>
        </p:nvSpPr>
        <p:spPr>
          <a:xfrm>
            <a:off x="7712928" y="7009606"/>
            <a:ext cx="187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confuzie</a:t>
            </a:r>
            <a:endParaRPr lang="en-GB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9E97FB8-DEE5-41E7-9CBE-FC906D63FE77}"/>
              </a:ext>
            </a:extLst>
          </p:cNvPr>
          <p:cNvSpPr txBox="1"/>
          <p:nvPr/>
        </p:nvSpPr>
        <p:spPr>
          <a:xfrm>
            <a:off x="3849415" y="9384064"/>
            <a:ext cx="32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flexibilitate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21150C4-8BF6-4C52-8093-15AC20A63259}"/>
              </a:ext>
            </a:extLst>
          </p:cNvPr>
          <p:cNvSpPr txBox="1"/>
          <p:nvPr/>
        </p:nvSpPr>
        <p:spPr>
          <a:xfrm>
            <a:off x="5473260" y="11403004"/>
            <a:ext cx="32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asertivitate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CF3A74E-E4D5-43E8-9EE8-5877B898C074}"/>
              </a:ext>
            </a:extLst>
          </p:cNvPr>
          <p:cNvSpPr txBox="1"/>
          <p:nvPr/>
        </p:nvSpPr>
        <p:spPr>
          <a:xfrm>
            <a:off x="16233616" y="11833357"/>
            <a:ext cx="461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recunoaşterea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neputinţelor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2E56219-9118-4B66-BDE8-FCF76299640E}"/>
              </a:ext>
            </a:extLst>
          </p:cNvPr>
          <p:cNvSpPr txBox="1"/>
          <p:nvPr/>
        </p:nvSpPr>
        <p:spPr>
          <a:xfrm>
            <a:off x="17933918" y="9521311"/>
            <a:ext cx="32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autenticitate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298F3C6-3762-405B-834E-1B9844051D01}"/>
              </a:ext>
            </a:extLst>
          </p:cNvPr>
          <p:cNvSpPr txBox="1"/>
          <p:nvPr/>
        </p:nvSpPr>
        <p:spPr>
          <a:xfrm>
            <a:off x="18255871" y="7739440"/>
            <a:ext cx="32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pasiune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8C493CF-D6B5-4010-ACC6-29B3ABA4531A}"/>
              </a:ext>
            </a:extLst>
          </p:cNvPr>
          <p:cNvSpPr txBox="1"/>
          <p:nvPr/>
        </p:nvSpPr>
        <p:spPr>
          <a:xfrm>
            <a:off x="18350063" y="6181115"/>
            <a:ext cx="32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sensibilitate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91504F7-7162-4E74-95A9-CC25D1D57346}"/>
              </a:ext>
            </a:extLst>
          </p:cNvPr>
          <p:cNvSpPr txBox="1"/>
          <p:nvPr/>
        </p:nvSpPr>
        <p:spPr>
          <a:xfrm>
            <a:off x="17687580" y="4434393"/>
            <a:ext cx="32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încredere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756DD1C-942D-43DB-9920-941833270EDF}"/>
              </a:ext>
            </a:extLst>
          </p:cNvPr>
          <p:cNvSpPr txBox="1"/>
          <p:nvPr/>
        </p:nvSpPr>
        <p:spPr>
          <a:xfrm>
            <a:off x="16569975" y="2645380"/>
            <a:ext cx="32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organizare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B1CC4E2-CEF0-4C29-A56D-72E0C3C87E60}"/>
              </a:ext>
            </a:extLst>
          </p:cNvPr>
          <p:cNvSpPr txBox="1"/>
          <p:nvPr/>
        </p:nvSpPr>
        <p:spPr>
          <a:xfrm>
            <a:off x="13209619" y="1205305"/>
            <a:ext cx="32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expertiză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E0769CD-F804-4587-B2D1-96D5744272C0}"/>
              </a:ext>
            </a:extLst>
          </p:cNvPr>
          <p:cNvSpPr txBox="1"/>
          <p:nvPr/>
        </p:nvSpPr>
        <p:spPr>
          <a:xfrm>
            <a:off x="7273255" y="12317380"/>
            <a:ext cx="32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suflet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621CAA3-DD40-43FC-82AF-B59A703F99A6}"/>
              </a:ext>
            </a:extLst>
          </p:cNvPr>
          <p:cNvSpPr txBox="1"/>
          <p:nvPr/>
        </p:nvSpPr>
        <p:spPr>
          <a:xfrm>
            <a:off x="17128778" y="10782877"/>
            <a:ext cx="32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energie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433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5772040"/>
            <a:ext cx="21028462" cy="1107996"/>
          </a:xfrm>
        </p:spPr>
        <p:txBody>
          <a:bodyPr/>
          <a:lstStyle/>
          <a:p>
            <a:r>
              <a:rPr lang="en-GB" sz="7200" dirty="0"/>
              <a:t>Oslo - </a:t>
            </a:r>
            <a:r>
              <a:rPr lang="en-GB" sz="7200" dirty="0" err="1"/>
              <a:t>experienţa</a:t>
            </a:r>
            <a:r>
              <a:rPr lang="en-GB" sz="7200" dirty="0"/>
              <a:t> </a:t>
            </a:r>
            <a:r>
              <a:rPr lang="en-GB" sz="7200" dirty="0" err="1"/>
              <a:t>toamnei</a:t>
            </a:r>
            <a:r>
              <a:rPr lang="en-GB" sz="7200" dirty="0"/>
              <a:t> pe </a:t>
            </a:r>
            <a:r>
              <a:rPr lang="en-GB" sz="7200" dirty="0" err="1"/>
              <a:t>tărâmuri</a:t>
            </a:r>
            <a:r>
              <a:rPr lang="en-GB" sz="7200" dirty="0"/>
              <a:t> </a:t>
            </a:r>
            <a:r>
              <a:rPr lang="en-GB" sz="7200" dirty="0" err="1"/>
              <a:t>nordice</a:t>
            </a:r>
            <a:endParaRPr lang="en-GB" sz="7200" dirty="0"/>
          </a:p>
        </p:txBody>
      </p:sp>
    </p:spTree>
    <p:extLst>
      <p:ext uri="{BB962C8B-B14F-4D97-AF65-F5344CB8AC3E}">
        <p14:creationId xmlns="" xmlns:p14="http://schemas.microsoft.com/office/powerpoint/2010/main" val="1536341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indoor, black&#10;&#10;Description generated with high confidence">
            <a:extLst>
              <a:ext uri="{FF2B5EF4-FFF2-40B4-BE49-F238E27FC236}">
                <a16:creationId xmlns="" xmlns:a16="http://schemas.microsoft.com/office/drawing/2014/main" id="{335C61D8-717D-4A8D-8673-474CCAC451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91165" y="5778162"/>
            <a:ext cx="6514411" cy="4314740"/>
          </a:xfrm>
          <a:prstGeom prst="rect">
            <a:avLst/>
          </a:prstGeom>
        </p:spPr>
      </p:pic>
      <p:pic>
        <p:nvPicPr>
          <p:cNvPr id="9" name="Picture 8" descr="A large white building&#10;&#10;Description generated with very high confidence">
            <a:extLst>
              <a:ext uri="{FF2B5EF4-FFF2-40B4-BE49-F238E27FC236}">
                <a16:creationId xmlns="" xmlns:a16="http://schemas.microsoft.com/office/drawing/2014/main" id="{EBEA4ADE-F5C2-4BE0-B833-7DB998A730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2" y="255180"/>
            <a:ext cx="9871259" cy="3997843"/>
          </a:xfrm>
          <a:prstGeom prst="rect">
            <a:avLst/>
          </a:prstGeom>
        </p:spPr>
      </p:pic>
      <p:pic>
        <p:nvPicPr>
          <p:cNvPr id="11" name="Picture 10" descr="A group of people standing in front of a tre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E16BD4B9-1605-4A32-8AA6-213E9910C0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0056" y="255180"/>
            <a:ext cx="4322099" cy="7194895"/>
          </a:xfrm>
          <a:prstGeom prst="rect">
            <a:avLst/>
          </a:prstGeom>
        </p:spPr>
      </p:pic>
      <p:pic>
        <p:nvPicPr>
          <p:cNvPr id="13" name="Picture 12" descr="A group of people walking in front of a building&#10;&#10;Description generated with very high confidence">
            <a:extLst>
              <a:ext uri="{FF2B5EF4-FFF2-40B4-BE49-F238E27FC236}">
                <a16:creationId xmlns="" xmlns:a16="http://schemas.microsoft.com/office/drawing/2014/main" id="{AD6BB2B9-8116-49EC-BCD5-098E483FA1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413" y="4678326"/>
            <a:ext cx="5230178" cy="3464144"/>
          </a:xfrm>
          <a:prstGeom prst="rect">
            <a:avLst/>
          </a:prstGeom>
        </p:spPr>
      </p:pic>
      <p:pic>
        <p:nvPicPr>
          <p:cNvPr id="15" name="Picture 14" descr="A girl sitting on a bench overlooking a body of water&#10;&#10;Description generated with high confidence">
            <a:extLst>
              <a:ext uri="{FF2B5EF4-FFF2-40B4-BE49-F238E27FC236}">
                <a16:creationId xmlns="" xmlns:a16="http://schemas.microsoft.com/office/drawing/2014/main" id="{10FF5B6A-B8E4-487E-8363-DCB13F7A82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3669" y="8142470"/>
            <a:ext cx="6438486" cy="4264452"/>
          </a:xfrm>
          <a:prstGeom prst="rect">
            <a:avLst/>
          </a:prstGeom>
        </p:spPr>
      </p:pic>
      <p:pic>
        <p:nvPicPr>
          <p:cNvPr id="17" name="Picture 16" descr="A boat is docked next to a body of water&#10;&#10;Description generated with very high confidence">
            <a:extLst>
              <a:ext uri="{FF2B5EF4-FFF2-40B4-BE49-F238E27FC236}">
                <a16:creationId xmlns="" xmlns:a16="http://schemas.microsoft.com/office/drawing/2014/main" id="{4E04D6A8-0148-4774-9E3A-4343DB1327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3306" y="413874"/>
            <a:ext cx="6438486" cy="4264452"/>
          </a:xfrm>
          <a:prstGeom prst="rect">
            <a:avLst/>
          </a:prstGeom>
        </p:spPr>
      </p:pic>
      <p:pic>
        <p:nvPicPr>
          <p:cNvPr id="19" name="Picture 18" descr="A small boat in a large body of water&#10;&#10;Description generated with very high confidence">
            <a:extLst>
              <a:ext uri="{FF2B5EF4-FFF2-40B4-BE49-F238E27FC236}">
                <a16:creationId xmlns="" xmlns:a16="http://schemas.microsoft.com/office/drawing/2014/main" id="{9FF54C0A-741A-44E1-A997-26BD83C863A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002" y="5068249"/>
            <a:ext cx="6143237" cy="4157218"/>
          </a:xfrm>
          <a:prstGeom prst="rect">
            <a:avLst/>
          </a:prstGeom>
        </p:spPr>
      </p:pic>
      <p:pic>
        <p:nvPicPr>
          <p:cNvPr id="21" name="Picture 20" descr="A small boat in a body of water&#10;&#10;Description generated with high confidence">
            <a:extLst>
              <a:ext uri="{FF2B5EF4-FFF2-40B4-BE49-F238E27FC236}">
                <a16:creationId xmlns="" xmlns:a16="http://schemas.microsoft.com/office/drawing/2014/main" id="{5CF4A576-8508-46F0-80B2-CAD42291CA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983" y="8912322"/>
            <a:ext cx="5803796" cy="3844073"/>
          </a:xfrm>
          <a:prstGeom prst="rect">
            <a:avLst/>
          </a:prstGeom>
        </p:spPr>
      </p:pic>
      <p:pic>
        <p:nvPicPr>
          <p:cNvPr id="23" name="Picture 22" descr="A large body of water with a city in the background&#10;&#10;Description generated with very high confidence">
            <a:extLst>
              <a:ext uri="{FF2B5EF4-FFF2-40B4-BE49-F238E27FC236}">
                <a16:creationId xmlns="" xmlns:a16="http://schemas.microsoft.com/office/drawing/2014/main" id="{302DF27C-DD27-45B8-9CFE-55F8DE6E619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878" y="9467782"/>
            <a:ext cx="5208691" cy="3449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6594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43A11EC0-908D-475E-BF72-CBDEC9AE2E1A}"/>
              </a:ext>
            </a:extLst>
          </p:cNvPr>
          <p:cNvSpPr txBox="1">
            <a:spLocks/>
          </p:cNvSpPr>
          <p:nvPr/>
        </p:nvSpPr>
        <p:spPr>
          <a:xfrm>
            <a:off x="2259618" y="4567061"/>
            <a:ext cx="21028462" cy="1384995"/>
          </a:xfrm>
          <a:prstGeom prst="rect">
            <a:avLst/>
          </a:prstGeom>
        </p:spPr>
        <p:txBody>
          <a:bodyPr/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THE TEACHER AS A CHANGE AGENT</a:t>
            </a:r>
          </a:p>
        </p:txBody>
      </p:sp>
      <p:sp>
        <p:nvSpPr>
          <p:cNvPr id="3" name="Tittel 1">
            <a:extLst>
              <a:ext uri="{FF2B5EF4-FFF2-40B4-BE49-F238E27FC236}">
                <a16:creationId xmlns="" xmlns:a16="http://schemas.microsoft.com/office/drawing/2014/main" id="{B9585F34-D6E8-40BF-B5B0-07A86E28BFB4}"/>
              </a:ext>
            </a:extLst>
          </p:cNvPr>
          <p:cNvSpPr txBox="1">
            <a:spLocks/>
          </p:cNvSpPr>
          <p:nvPr/>
        </p:nvSpPr>
        <p:spPr>
          <a:xfrm>
            <a:off x="2259618" y="6008390"/>
            <a:ext cx="21028462" cy="22159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000" b="1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0" dirty="0"/>
              <a:t>OSLO, NORVEGIA</a:t>
            </a:r>
          </a:p>
          <a:p>
            <a:pPr algn="ctr"/>
            <a:r>
              <a:rPr lang="en-GB" sz="7200" b="0" dirty="0"/>
              <a:t>15 – 19 OCTOMBRIE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A63825-BEA8-4783-B997-541FDD7F681B}"/>
              </a:ext>
            </a:extLst>
          </p:cNvPr>
          <p:cNvSpPr txBox="1"/>
          <p:nvPr/>
        </p:nvSpPr>
        <p:spPr>
          <a:xfrm>
            <a:off x="91801" y="1263980"/>
            <a:ext cx="742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Working together for a </a:t>
            </a:r>
            <a:r>
              <a:rPr lang="en-GB" sz="2000" i="1" dirty="0">
                <a:solidFill>
                  <a:schemeClr val="accent3">
                    <a:lumMod val="75000"/>
                  </a:schemeClr>
                </a:solidFill>
              </a:rPr>
              <a:t>green</a:t>
            </a:r>
            <a:r>
              <a:rPr lang="en-GB" sz="2000" i="1" dirty="0"/>
              <a:t>, </a:t>
            </a:r>
            <a:r>
              <a:rPr lang="en-GB" sz="2000" i="1" dirty="0">
                <a:solidFill>
                  <a:schemeClr val="accent2"/>
                </a:solidFill>
              </a:rPr>
              <a:t>competitive</a:t>
            </a:r>
            <a:r>
              <a:rPr lang="en-GB" sz="2000" i="1" dirty="0"/>
              <a:t> and </a:t>
            </a:r>
            <a:r>
              <a:rPr lang="en-GB" sz="2000" i="1" dirty="0">
                <a:solidFill>
                  <a:schemeClr val="bg2"/>
                </a:solidFill>
              </a:rPr>
              <a:t>inclusive</a:t>
            </a:r>
            <a:r>
              <a:rPr lang="en-GB" sz="2000" i="1" dirty="0"/>
              <a:t> Europe</a:t>
            </a:r>
          </a:p>
        </p:txBody>
      </p:sp>
      <p:pic>
        <p:nvPicPr>
          <p:cNvPr id="2050" name="Picture 2" descr="EEAGrants">
            <a:extLst>
              <a:ext uri="{FF2B5EF4-FFF2-40B4-BE49-F238E27FC236}">
                <a16:creationId xmlns="" xmlns:a16="http://schemas.microsoft.com/office/drawing/2014/main" id="{0C1A5993-55A6-4376-8837-FB4B83EF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45" y="160581"/>
            <a:ext cx="6274768" cy="970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843D4A-2CDF-4679-99E0-C5376DADB720}"/>
              </a:ext>
            </a:extLst>
          </p:cNvPr>
          <p:cNvSpPr txBox="1"/>
          <p:nvPr/>
        </p:nvSpPr>
        <p:spPr>
          <a:xfrm>
            <a:off x="11398889" y="1293696"/>
            <a:ext cx="310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SEE and cha(</a:t>
            </a:r>
            <a:r>
              <a:rPr lang="en-GB" sz="2000" i="1" dirty="0" err="1"/>
              <a:t>lle</a:t>
            </a:r>
            <a:r>
              <a:rPr lang="en-GB" sz="2000" i="1" dirty="0"/>
              <a:t>)</a:t>
            </a:r>
            <a:r>
              <a:rPr lang="en-GB" sz="2000" i="1" dirty="0" err="1"/>
              <a:t>nge</a:t>
            </a:r>
            <a:endParaRPr lang="en-GB" sz="2000" i="1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D5873FF-0245-40F2-8966-85E820735AC8}"/>
              </a:ext>
            </a:extLst>
          </p:cNvPr>
          <p:cNvGrpSpPr/>
          <p:nvPr/>
        </p:nvGrpSpPr>
        <p:grpSpPr>
          <a:xfrm>
            <a:off x="19580007" y="469401"/>
            <a:ext cx="3624584" cy="1194689"/>
            <a:chOff x="702962" y="2474711"/>
            <a:chExt cx="3624584" cy="119468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7A87C6D-D505-481C-B7CD-127E52FC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962" y="2474711"/>
              <a:ext cx="3088669" cy="6621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161CEB4-D5DF-4A31-87DD-2D7CC459F176}"/>
                </a:ext>
              </a:extLst>
            </p:cNvPr>
            <p:cNvSpPr txBox="1"/>
            <p:nvPr/>
          </p:nvSpPr>
          <p:spPr>
            <a:xfrm>
              <a:off x="702962" y="3269290"/>
              <a:ext cx="3624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i="1" dirty="0"/>
                <a:t>Quality education for change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FDF5F2-0291-4CAD-A48F-52F9D142DD08}"/>
              </a:ext>
            </a:extLst>
          </p:cNvPr>
          <p:cNvSpPr txBox="1"/>
          <p:nvPr/>
        </p:nvSpPr>
        <p:spPr>
          <a:xfrm>
            <a:off x="9872446" y="426948"/>
            <a:ext cx="579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EEA GRANTS 2014-2021</a:t>
            </a:r>
          </a:p>
          <a:p>
            <a:pPr algn="ctr"/>
            <a:r>
              <a:rPr lang="en-GB" sz="2000" dirty="0"/>
              <a:t>EDUCATIONAL PROGRAMME IN ROMANIA</a:t>
            </a:r>
          </a:p>
        </p:txBody>
      </p:sp>
    </p:spTree>
    <p:extLst>
      <p:ext uri="{BB962C8B-B14F-4D97-AF65-F5344CB8AC3E}">
        <p14:creationId xmlns="" xmlns:p14="http://schemas.microsoft.com/office/powerpoint/2010/main" val="3222576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tree&#10;&#10;Description generated with very high confidence">
            <a:extLst>
              <a:ext uri="{FF2B5EF4-FFF2-40B4-BE49-F238E27FC236}">
                <a16:creationId xmlns="" xmlns:a16="http://schemas.microsoft.com/office/drawing/2014/main" id="{66B9F5B8-3244-4FA9-B555-0FCF5FE0B4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79214" y="6533009"/>
            <a:ext cx="7133389" cy="4724712"/>
          </a:xfrm>
          <a:prstGeom prst="rect">
            <a:avLst/>
          </a:prstGeom>
        </p:spPr>
      </p:pic>
      <p:pic>
        <p:nvPicPr>
          <p:cNvPr id="12" name="Picture 11" descr="A close up of a pond&#10;&#10;Description generated with very high confidence">
            <a:extLst>
              <a:ext uri="{FF2B5EF4-FFF2-40B4-BE49-F238E27FC236}">
                <a16:creationId xmlns="" xmlns:a16="http://schemas.microsoft.com/office/drawing/2014/main" id="{37278D0A-16E9-478F-9440-B425196158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019" y="344018"/>
            <a:ext cx="6796785" cy="4501767"/>
          </a:xfrm>
          <a:prstGeom prst="rect">
            <a:avLst/>
          </a:prstGeom>
        </p:spPr>
      </p:pic>
      <p:pic>
        <p:nvPicPr>
          <p:cNvPr id="16" name="Picture 15" descr="A picture containing sky, outdoor, metalware, person&#10;&#10;Description generated with very high confidence">
            <a:extLst>
              <a:ext uri="{FF2B5EF4-FFF2-40B4-BE49-F238E27FC236}">
                <a16:creationId xmlns="" xmlns:a16="http://schemas.microsoft.com/office/drawing/2014/main" id="{E0701224-4253-497D-B5FC-4B7BC2F942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79597" y="6533008"/>
            <a:ext cx="7133390" cy="4724713"/>
          </a:xfrm>
          <a:prstGeom prst="rect">
            <a:avLst/>
          </a:prstGeom>
        </p:spPr>
      </p:pic>
      <p:pic>
        <p:nvPicPr>
          <p:cNvPr id="20" name="Picture 19" descr="A large tree in a park&#10;&#10;Description generated with very high confidence">
            <a:extLst>
              <a:ext uri="{FF2B5EF4-FFF2-40B4-BE49-F238E27FC236}">
                <a16:creationId xmlns="" xmlns:a16="http://schemas.microsoft.com/office/drawing/2014/main" id="{25878777-D4D1-4716-81A2-1BED12DC80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41" y="296016"/>
            <a:ext cx="6796785" cy="4501767"/>
          </a:xfrm>
          <a:prstGeom prst="rect">
            <a:avLst/>
          </a:prstGeom>
        </p:spPr>
      </p:pic>
      <p:pic>
        <p:nvPicPr>
          <p:cNvPr id="24" name="Picture 23" descr="A group of people walking through a cloudy sky&#10;&#10;Description generated with very high confidence">
            <a:extLst>
              <a:ext uri="{FF2B5EF4-FFF2-40B4-BE49-F238E27FC236}">
                <a16:creationId xmlns="" xmlns:a16="http://schemas.microsoft.com/office/drawing/2014/main" id="{0A41100C-7CDB-4995-8F84-61713907FC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8931" y="296016"/>
            <a:ext cx="6796785" cy="4501767"/>
          </a:xfrm>
          <a:prstGeom prst="rect">
            <a:avLst/>
          </a:prstGeom>
        </p:spPr>
      </p:pic>
      <p:pic>
        <p:nvPicPr>
          <p:cNvPr id="26" name="Picture 25" descr="A picture containing tree, outdoor, red, yellow&#10;&#10;Description generated with very high confidence">
            <a:extLst>
              <a:ext uri="{FF2B5EF4-FFF2-40B4-BE49-F238E27FC236}">
                <a16:creationId xmlns="" xmlns:a16="http://schemas.microsoft.com/office/drawing/2014/main" id="{17F66621-C026-42AD-9EA7-B5054370DE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135044" y="6673891"/>
            <a:ext cx="7476279" cy="4951821"/>
          </a:xfrm>
          <a:prstGeom prst="rect">
            <a:avLst/>
          </a:prstGeom>
        </p:spPr>
      </p:pic>
      <p:pic>
        <p:nvPicPr>
          <p:cNvPr id="28" name="Picture 27" descr="A group of people walking in the snow&#10;&#10;Description generated with very high confidence">
            <a:extLst>
              <a:ext uri="{FF2B5EF4-FFF2-40B4-BE49-F238E27FC236}">
                <a16:creationId xmlns="" xmlns:a16="http://schemas.microsoft.com/office/drawing/2014/main" id="{27AB1946-AAC4-4504-9529-4D6EBF9956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362" y="6857206"/>
            <a:ext cx="6546531" cy="4336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7177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1260474" y="5161523"/>
            <a:ext cx="23120351" cy="5704951"/>
          </a:xfrm>
        </p:spPr>
        <p:txBody>
          <a:bodyPr>
            <a:normAutofit/>
          </a:bodyPr>
          <a:lstStyle/>
          <a:p>
            <a:r>
              <a:rPr lang="en-GB" dirty="0"/>
              <a:t>www.eeagrants.org</a:t>
            </a:r>
            <a:br>
              <a:rPr lang="en-GB" dirty="0"/>
            </a:br>
            <a:r>
              <a:rPr lang="en-GB" dirty="0"/>
              <a:t>Facebook, Twitter, LinkedIn, Instagram</a:t>
            </a:r>
            <a:br>
              <a:rPr lang="en-GB" dirty="0"/>
            </a:br>
            <a:r>
              <a:rPr lang="en-GB" dirty="0"/>
              <a:t>YouTube: </a:t>
            </a:r>
            <a:r>
              <a:rPr lang="en-GB" dirty="0" err="1"/>
              <a:t>EEANorwayGrants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Mail: </a:t>
            </a:r>
            <a:r>
              <a:rPr lang="en-GB" dirty="0">
                <a:hlinkClick r:id="rId2"/>
              </a:rPr>
              <a:t>info-fmo@efta.int</a:t>
            </a:r>
            <a:endParaRPr lang="en-GB" dirty="0"/>
          </a:p>
          <a:p>
            <a:pPr algn="ctr"/>
            <a:r>
              <a:rPr lang="en-GB" dirty="0" err="1">
                <a:hlinkClick r:id="rId3"/>
              </a:rPr>
              <a:t>Prezentare</a:t>
            </a:r>
            <a:r>
              <a:rPr lang="en-GB" dirty="0">
                <a:hlinkClick r:id="rId3"/>
              </a:rPr>
              <a:t> video – “The Teacher as a Change Agent”, Oslo, 15-19 </a:t>
            </a:r>
            <a:r>
              <a:rPr lang="en-GB" dirty="0" err="1">
                <a:hlinkClick r:id="rId3"/>
              </a:rPr>
              <a:t>octombrie</a:t>
            </a:r>
            <a:r>
              <a:rPr lang="en-GB" dirty="0">
                <a:hlinkClick r:id="rId3"/>
              </a:rPr>
              <a:t> </a:t>
            </a:r>
            <a:r>
              <a:rPr lang="en-GB" dirty="0" smtClean="0">
                <a:hlinkClick r:id="rId3"/>
              </a:rPr>
              <a:t>2018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9C3DD3-0244-4054-B1FB-E60C29CA51B1}"/>
              </a:ext>
            </a:extLst>
          </p:cNvPr>
          <p:cNvSpPr txBox="1"/>
          <p:nvPr/>
        </p:nvSpPr>
        <p:spPr>
          <a:xfrm>
            <a:off x="1400176" y="12537429"/>
            <a:ext cx="2133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bg1"/>
                </a:solidFill>
              </a:rPr>
              <a:t>Material </a:t>
            </a:r>
            <a:r>
              <a:rPr lang="en-GB" sz="2000" dirty="0" err="1">
                <a:solidFill>
                  <a:schemeClr val="bg1"/>
                </a:solidFill>
              </a:rPr>
              <a:t>realizat</a:t>
            </a:r>
            <a:r>
              <a:rPr lang="en-GB" sz="2000" dirty="0">
                <a:solidFill>
                  <a:schemeClr val="bg1"/>
                </a:solidFill>
              </a:rPr>
              <a:t> cu </a:t>
            </a:r>
            <a:r>
              <a:rPr lang="en-GB" sz="2000" dirty="0" err="1">
                <a:solidFill>
                  <a:schemeClr val="bg1"/>
                </a:solidFill>
              </a:rPr>
              <a:t>sprijinul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financiar</a:t>
            </a:r>
            <a:r>
              <a:rPr lang="en-GB" sz="2000" dirty="0">
                <a:solidFill>
                  <a:schemeClr val="bg1"/>
                </a:solidFill>
              </a:rPr>
              <a:t> al </a:t>
            </a:r>
            <a:r>
              <a:rPr lang="en-GB" sz="2000" dirty="0" err="1">
                <a:solidFill>
                  <a:schemeClr val="bg1"/>
                </a:solidFill>
              </a:rPr>
              <a:t>Mecanismului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Financiar</a:t>
            </a:r>
            <a:r>
              <a:rPr lang="en-GB" sz="2000" dirty="0">
                <a:solidFill>
                  <a:schemeClr val="bg1"/>
                </a:solidFill>
              </a:rPr>
              <a:t> al SEE 2014 – 2021. </a:t>
            </a:r>
            <a:r>
              <a:rPr lang="en-GB" sz="2000" dirty="0" err="1">
                <a:solidFill>
                  <a:schemeClr val="bg1"/>
                </a:solidFill>
              </a:rPr>
              <a:t>Conținutul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acestuia</a:t>
            </a:r>
            <a:r>
              <a:rPr lang="en-GB" sz="2000" dirty="0">
                <a:solidFill>
                  <a:schemeClr val="bg1"/>
                </a:solidFill>
              </a:rPr>
              <a:t> (text, </a:t>
            </a:r>
            <a:r>
              <a:rPr lang="en-GB" sz="2000" dirty="0" err="1">
                <a:solidFill>
                  <a:schemeClr val="bg1"/>
                </a:solidFill>
              </a:rPr>
              <a:t>fotografii</a:t>
            </a:r>
            <a:r>
              <a:rPr lang="en-GB" sz="2000" dirty="0">
                <a:solidFill>
                  <a:schemeClr val="bg1"/>
                </a:solidFill>
              </a:rPr>
              <a:t>, video) nu </a:t>
            </a:r>
            <a:r>
              <a:rPr lang="en-GB" sz="2000" dirty="0" err="1">
                <a:solidFill>
                  <a:schemeClr val="bg1"/>
                </a:solidFill>
              </a:rPr>
              <a:t>reflectă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opinia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oficială</a:t>
            </a:r>
            <a:r>
              <a:rPr lang="en-GB" sz="2000" dirty="0">
                <a:solidFill>
                  <a:schemeClr val="bg1"/>
                </a:solidFill>
              </a:rPr>
              <a:t> a </a:t>
            </a:r>
            <a:r>
              <a:rPr lang="en-GB" sz="2000" dirty="0" err="1">
                <a:solidFill>
                  <a:schemeClr val="bg1"/>
                </a:solidFill>
              </a:rPr>
              <a:t>Operatorului</a:t>
            </a:r>
            <a:r>
              <a:rPr lang="en-GB" sz="2000" dirty="0">
                <a:solidFill>
                  <a:schemeClr val="bg1"/>
                </a:solidFill>
              </a:rPr>
              <a:t> de Program, a </a:t>
            </a:r>
            <a:r>
              <a:rPr lang="en-GB" sz="2000" dirty="0" err="1">
                <a:solidFill>
                  <a:schemeClr val="bg1"/>
                </a:solidFill>
              </a:rPr>
              <a:t>Punctului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Național</a:t>
            </a:r>
            <a:r>
              <a:rPr lang="en-GB" sz="2000" dirty="0">
                <a:solidFill>
                  <a:schemeClr val="bg1"/>
                </a:solidFill>
              </a:rPr>
              <a:t> de Contact </a:t>
            </a:r>
            <a:r>
              <a:rPr lang="en-GB" sz="2000" dirty="0" err="1">
                <a:solidFill>
                  <a:schemeClr val="bg1"/>
                </a:solidFill>
              </a:rPr>
              <a:t>sau</a:t>
            </a:r>
            <a:r>
              <a:rPr lang="en-GB" sz="2000" dirty="0">
                <a:solidFill>
                  <a:schemeClr val="bg1"/>
                </a:solidFill>
              </a:rPr>
              <a:t> a </a:t>
            </a:r>
            <a:r>
              <a:rPr lang="en-GB" sz="2000" dirty="0" err="1">
                <a:solidFill>
                  <a:schemeClr val="bg1"/>
                </a:solidFill>
              </a:rPr>
              <a:t>Oficiului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Mecanismului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Financiar</a:t>
            </a:r>
            <a:r>
              <a:rPr lang="en-GB" sz="2000" dirty="0">
                <a:solidFill>
                  <a:schemeClr val="bg1"/>
                </a:solidFill>
              </a:rPr>
              <a:t>. </a:t>
            </a:r>
            <a:r>
              <a:rPr lang="en-GB" sz="2000" dirty="0" err="1">
                <a:solidFill>
                  <a:schemeClr val="bg1"/>
                </a:solidFill>
              </a:rPr>
              <a:t>Informațiile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și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opiniile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exprimate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reprezintă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responsabilitatea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exclusivă</a:t>
            </a:r>
            <a:r>
              <a:rPr lang="en-GB" sz="2000" dirty="0">
                <a:solidFill>
                  <a:schemeClr val="bg1"/>
                </a:solidFill>
              </a:rPr>
              <a:t> a </a:t>
            </a:r>
            <a:r>
              <a:rPr lang="en-GB" sz="2000" dirty="0" err="1">
                <a:solidFill>
                  <a:schemeClr val="bg1"/>
                </a:solidFill>
              </a:rPr>
              <a:t>autorului</a:t>
            </a:r>
            <a:r>
              <a:rPr lang="en-GB" sz="2000" dirty="0">
                <a:solidFill>
                  <a:schemeClr val="bg1"/>
                </a:solidFill>
              </a:rPr>
              <a:t>/</a:t>
            </a:r>
            <a:r>
              <a:rPr lang="en-GB" sz="2000" dirty="0" err="1">
                <a:solidFill>
                  <a:schemeClr val="bg1"/>
                </a:solidFill>
              </a:rPr>
              <a:t>autorilor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9334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9559" y="3925368"/>
            <a:ext cx="21861705" cy="71582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RO" sz="3600" dirty="0"/>
              <a:t>Accentul </a:t>
            </a:r>
            <a:r>
              <a:rPr lang="ro-RO" sz="3600" dirty="0" err="1"/>
              <a:t>educaţiei</a:t>
            </a:r>
            <a:r>
              <a:rPr lang="ro-RO" sz="3600" dirty="0"/>
              <a:t> trebuie mutat de pe transmiterea de cunoştinţe spre formarea acelor </a:t>
            </a:r>
            <a:r>
              <a:rPr lang="ro-RO" sz="3600" b="1" dirty="0" err="1"/>
              <a:t>abilităţi</a:t>
            </a:r>
            <a:r>
              <a:rPr lang="ro-RO" sz="3600" dirty="0"/>
              <a:t> care îi permit individului să</a:t>
            </a:r>
            <a:r>
              <a:rPr lang="en-GB" sz="3600" dirty="0"/>
              <a:t> se </a:t>
            </a:r>
            <a:r>
              <a:rPr lang="en-GB" sz="3600" dirty="0" err="1"/>
              <a:t>orienteze</a:t>
            </a:r>
            <a:r>
              <a:rPr lang="en-GB" sz="3600" dirty="0"/>
              <a:t> </a:t>
            </a:r>
            <a:r>
              <a:rPr lang="en-GB" sz="3600" dirty="0" err="1"/>
              <a:t>într</a:t>
            </a:r>
            <a:r>
              <a:rPr lang="en-GB" sz="3600" dirty="0"/>
              <a:t>-o </a:t>
            </a:r>
            <a:r>
              <a:rPr lang="en-GB" sz="3600" dirty="0" err="1"/>
              <a:t>lume</a:t>
            </a:r>
            <a:r>
              <a:rPr lang="en-GB" sz="3600" dirty="0"/>
              <a:t> </a:t>
            </a:r>
            <a:r>
              <a:rPr lang="en-GB" sz="3600" dirty="0" err="1"/>
              <a:t>volatilă</a:t>
            </a:r>
            <a:r>
              <a:rPr lang="en-GB" sz="3600" dirty="0"/>
              <a:t> şi </a:t>
            </a:r>
            <a:r>
              <a:rPr lang="en-GB" sz="3600" dirty="0" err="1"/>
              <a:t>ambiguă</a:t>
            </a:r>
            <a:r>
              <a:rPr lang="en-GB" sz="3600" dirty="0"/>
              <a:t>, </a:t>
            </a:r>
            <a:r>
              <a:rPr lang="en-GB" sz="3600" dirty="0" err="1"/>
              <a:t>aflată</a:t>
            </a:r>
            <a:r>
              <a:rPr lang="en-GB" sz="3600" dirty="0"/>
              <a:t>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continuă</a:t>
            </a:r>
            <a:r>
              <a:rPr lang="en-GB" sz="3600" dirty="0"/>
              <a:t> </a:t>
            </a:r>
            <a:r>
              <a:rPr lang="en-GB" sz="3600" dirty="0" err="1"/>
              <a:t>schimbare</a:t>
            </a:r>
            <a:r>
              <a:rPr lang="en-GB" sz="3600" dirty="0"/>
              <a:t>. </a:t>
            </a:r>
          </a:p>
          <a:p>
            <a:pPr>
              <a:lnSpc>
                <a:spcPct val="150000"/>
              </a:lnSpc>
            </a:pP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/>
              <a:t>Şcoala </a:t>
            </a:r>
            <a:r>
              <a:rPr lang="en-GB" sz="3600" dirty="0" err="1"/>
              <a:t>trebuie</a:t>
            </a:r>
            <a:r>
              <a:rPr lang="en-GB" sz="3600" dirty="0"/>
              <a:t> </a:t>
            </a: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îl</a:t>
            </a:r>
            <a:r>
              <a:rPr lang="en-GB" sz="3600" dirty="0"/>
              <a:t> </a:t>
            </a:r>
            <a:r>
              <a:rPr lang="en-GB" sz="3600" dirty="0" err="1"/>
              <a:t>pregătească</a:t>
            </a:r>
            <a:r>
              <a:rPr lang="en-GB" sz="3600" dirty="0"/>
              <a:t> pe </a:t>
            </a:r>
            <a:r>
              <a:rPr lang="en-GB" sz="3600" dirty="0" err="1"/>
              <a:t>individ</a:t>
            </a:r>
            <a:r>
              <a:rPr lang="en-GB" sz="3600" dirty="0"/>
              <a:t> </a:t>
            </a:r>
            <a:r>
              <a:rPr lang="en-GB" sz="3600" dirty="0" err="1"/>
              <a:t>pentru</a:t>
            </a:r>
            <a:r>
              <a:rPr lang="en-GB" sz="3600" dirty="0"/>
              <a:t> o </a:t>
            </a:r>
            <a:r>
              <a:rPr lang="en-GB" sz="3600" dirty="0" err="1"/>
              <a:t>lume</a:t>
            </a:r>
            <a:r>
              <a:rPr lang="en-GB" sz="3600" dirty="0"/>
              <a:t> </a:t>
            </a:r>
            <a:r>
              <a:rPr lang="en-GB" sz="3600" dirty="0" err="1"/>
              <a:t>dinamică</a:t>
            </a:r>
            <a:r>
              <a:rPr lang="en-GB" sz="3600" dirty="0"/>
              <a:t>, </a:t>
            </a:r>
            <a:r>
              <a:rPr lang="en-GB" sz="3600" dirty="0" err="1"/>
              <a:t>pentru</a:t>
            </a:r>
            <a:r>
              <a:rPr lang="en-GB" sz="3600" dirty="0"/>
              <a:t> </a:t>
            </a:r>
            <a:r>
              <a:rPr lang="en-GB" sz="3600" dirty="0" err="1"/>
              <a:t>meserii</a:t>
            </a:r>
            <a:r>
              <a:rPr lang="en-GB" sz="3600" dirty="0"/>
              <a:t> care nu au </a:t>
            </a:r>
            <a:r>
              <a:rPr lang="en-GB" sz="3600" dirty="0" err="1"/>
              <a:t>fost</a:t>
            </a:r>
            <a:r>
              <a:rPr lang="en-GB" sz="3600" dirty="0"/>
              <a:t> create </a:t>
            </a:r>
            <a:r>
              <a:rPr lang="en-GB" sz="3600" dirty="0" err="1"/>
              <a:t>încă</a:t>
            </a:r>
            <a:r>
              <a:rPr lang="en-GB" sz="3600" dirty="0"/>
              <a:t>, </a:t>
            </a:r>
            <a:r>
              <a:rPr lang="en-GB" sz="3600" dirty="0" err="1"/>
              <a:t>pentru</a:t>
            </a:r>
            <a:r>
              <a:rPr lang="en-GB" sz="3600" dirty="0"/>
              <a:t> </a:t>
            </a:r>
            <a:r>
              <a:rPr lang="en-GB" sz="3600" dirty="0" err="1"/>
              <a:t>tehnolgii</a:t>
            </a:r>
            <a:r>
              <a:rPr lang="en-GB" sz="3600" dirty="0"/>
              <a:t> </a:t>
            </a:r>
            <a:r>
              <a:rPr lang="en-GB" sz="3600" dirty="0" err="1"/>
              <a:t>ce</a:t>
            </a:r>
            <a:r>
              <a:rPr lang="en-GB" sz="3600" dirty="0"/>
              <a:t> </a:t>
            </a:r>
            <a:r>
              <a:rPr lang="en-GB" sz="3600" dirty="0" err="1"/>
              <a:t>urmează</a:t>
            </a:r>
            <a:r>
              <a:rPr lang="en-GB" sz="3600" dirty="0"/>
              <a:t> </a:t>
            </a:r>
            <a:r>
              <a:rPr lang="en-GB" sz="3600" dirty="0" err="1"/>
              <a:t>să</a:t>
            </a:r>
            <a:r>
              <a:rPr lang="en-GB" sz="3600" dirty="0"/>
              <a:t> fie </a:t>
            </a:r>
            <a:r>
              <a:rPr lang="en-GB" sz="3600" dirty="0" err="1"/>
              <a:t>inventate</a:t>
            </a:r>
            <a:r>
              <a:rPr lang="en-GB" sz="3600" dirty="0"/>
              <a:t>, </a:t>
            </a:r>
            <a:r>
              <a:rPr lang="en-GB" sz="3600" dirty="0" err="1"/>
              <a:t>pentru</a:t>
            </a:r>
            <a:r>
              <a:rPr lang="en-GB" sz="3600" dirty="0"/>
              <a:t> </a:t>
            </a:r>
            <a:r>
              <a:rPr lang="en-GB" sz="3600" dirty="0" err="1"/>
              <a:t>probleme</a:t>
            </a:r>
            <a:r>
              <a:rPr lang="en-GB" sz="3600" dirty="0"/>
              <a:t> </a:t>
            </a:r>
            <a:r>
              <a:rPr lang="en-GB" sz="3600" dirty="0" err="1"/>
              <a:t>ce</a:t>
            </a:r>
            <a:r>
              <a:rPr lang="en-GB" sz="3600" dirty="0"/>
              <a:t> </a:t>
            </a:r>
            <a:r>
              <a:rPr lang="en-GB" sz="3600" dirty="0" err="1"/>
              <a:t>urmează</a:t>
            </a:r>
            <a:r>
              <a:rPr lang="en-GB" sz="3600" dirty="0"/>
              <a:t> </a:t>
            </a:r>
            <a:r>
              <a:rPr lang="en-GB" sz="3600" dirty="0" err="1"/>
              <a:t>să</a:t>
            </a:r>
            <a:r>
              <a:rPr lang="en-GB" sz="3600" dirty="0"/>
              <a:t> îşi </a:t>
            </a:r>
            <a:r>
              <a:rPr lang="en-GB" sz="3600" dirty="0" err="1"/>
              <a:t>caute</a:t>
            </a:r>
            <a:r>
              <a:rPr lang="en-GB" sz="3600" dirty="0"/>
              <a:t> </a:t>
            </a:r>
            <a:r>
              <a:rPr lang="en-GB" sz="3600" dirty="0" err="1"/>
              <a:t>soluţii</a:t>
            </a:r>
            <a:r>
              <a:rPr lang="en-GB" sz="3600" dirty="0"/>
              <a:t>. </a:t>
            </a:r>
          </a:p>
          <a:p>
            <a:pPr>
              <a:lnSpc>
                <a:spcPct val="150000"/>
              </a:lnSpc>
            </a:pP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 err="1"/>
              <a:t>Schimbarea</a:t>
            </a:r>
            <a:r>
              <a:rPr lang="en-GB" sz="3600" dirty="0"/>
              <a:t> nu se </a:t>
            </a:r>
            <a:r>
              <a:rPr lang="en-GB" sz="3600" dirty="0" err="1"/>
              <a:t>poate</a:t>
            </a:r>
            <a:r>
              <a:rPr lang="en-GB" sz="3600" dirty="0"/>
              <a:t> produce </a:t>
            </a:r>
            <a:r>
              <a:rPr lang="en-GB" sz="3600" dirty="0" err="1"/>
              <a:t>prin</a:t>
            </a:r>
            <a:r>
              <a:rPr lang="en-GB" sz="3600" dirty="0"/>
              <a:t> </a:t>
            </a:r>
            <a:r>
              <a:rPr lang="en-GB" sz="3600" dirty="0" err="1"/>
              <a:t>individ</a:t>
            </a:r>
            <a:r>
              <a:rPr lang="en-GB" sz="3600" dirty="0"/>
              <a:t>, ci </a:t>
            </a:r>
            <a:r>
              <a:rPr lang="en-GB" sz="3600" dirty="0" err="1"/>
              <a:t>prin</a:t>
            </a:r>
            <a:r>
              <a:rPr lang="en-GB" sz="3600" dirty="0"/>
              <a:t> </a:t>
            </a:r>
            <a:r>
              <a:rPr lang="en-GB" sz="3600" dirty="0" err="1"/>
              <a:t>echipe</a:t>
            </a:r>
            <a:r>
              <a:rPr lang="en-GB" sz="3600" dirty="0"/>
              <a:t> care </a:t>
            </a:r>
            <a:r>
              <a:rPr lang="en-GB" sz="3600" dirty="0" err="1"/>
              <a:t>colaborează</a:t>
            </a:r>
            <a:r>
              <a:rPr lang="en-GB" sz="3600" dirty="0"/>
              <a:t> şi </a:t>
            </a:r>
            <a:r>
              <a:rPr lang="en-GB" sz="3600" dirty="0" err="1"/>
              <a:t>învaţă</a:t>
            </a:r>
            <a:r>
              <a:rPr lang="en-GB" sz="3600" dirty="0"/>
              <a:t> </a:t>
            </a:r>
            <a:r>
              <a:rPr lang="en-GB" sz="3600" dirty="0" err="1"/>
              <a:t>împreună</a:t>
            </a:r>
            <a:r>
              <a:rPr lang="en-GB" sz="3600" dirty="0"/>
              <a:t>.  </a:t>
            </a:r>
            <a:endParaRPr lang="ro-RO" sz="36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259560" y="2630802"/>
            <a:ext cx="21861704" cy="553998"/>
          </a:xfrm>
        </p:spPr>
        <p:txBody>
          <a:bodyPr/>
          <a:lstStyle/>
          <a:p>
            <a:r>
              <a:rPr lang="en-GB" sz="3600" dirty="0"/>
              <a:t>De </a:t>
            </a:r>
            <a:r>
              <a:rPr lang="en-GB" sz="3600" dirty="0" err="1"/>
              <a:t>ce</a:t>
            </a:r>
            <a:r>
              <a:rPr lang="en-GB" sz="3600" dirty="0"/>
              <a:t> </a:t>
            </a:r>
            <a:r>
              <a:rPr lang="en-GB" sz="3600" dirty="0" err="1"/>
              <a:t>acest</a:t>
            </a:r>
            <a:r>
              <a:rPr lang="en-GB" sz="3600" dirty="0"/>
              <a:t> curs? De </a:t>
            </a:r>
            <a:r>
              <a:rPr lang="en-GB" sz="3600" dirty="0" err="1"/>
              <a:t>ce</a:t>
            </a:r>
            <a:r>
              <a:rPr lang="en-GB" sz="3600" dirty="0"/>
              <a:t> </a:t>
            </a:r>
            <a:r>
              <a:rPr lang="en-GB" sz="3600" dirty="0" err="1"/>
              <a:t>acum</a:t>
            </a:r>
            <a:r>
              <a:rPr lang="en-GB" sz="3600" dirty="0"/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35624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OBIECTIVE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9559" y="3925368"/>
            <a:ext cx="21861705" cy="71582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Cum </a:t>
            </a:r>
            <a:r>
              <a:rPr lang="en-GB" sz="3600" dirty="0" err="1"/>
              <a:t>construim</a:t>
            </a:r>
            <a:r>
              <a:rPr lang="en-GB" sz="3600" dirty="0"/>
              <a:t> “</a:t>
            </a:r>
            <a:r>
              <a:rPr lang="en-GB" sz="3600" dirty="0" err="1"/>
              <a:t>echipe</a:t>
            </a:r>
            <a:r>
              <a:rPr lang="en-GB" sz="3600" dirty="0"/>
              <a:t> de </a:t>
            </a:r>
            <a:r>
              <a:rPr lang="en-GB" sz="3600" dirty="0" err="1"/>
              <a:t>schimbare</a:t>
            </a:r>
            <a:r>
              <a:rPr lang="en-GB" sz="3600" dirty="0"/>
              <a:t>” – </a:t>
            </a:r>
            <a:r>
              <a:rPr lang="en-GB" sz="3600" dirty="0" err="1"/>
              <a:t>dezvoltarea</a:t>
            </a:r>
            <a:r>
              <a:rPr lang="en-GB" sz="3600" dirty="0"/>
              <a:t> competenţelor </a:t>
            </a:r>
            <a:r>
              <a:rPr lang="en-GB" sz="3600" dirty="0" err="1"/>
              <a:t>necesare</a:t>
            </a:r>
            <a:r>
              <a:rPr lang="en-GB" sz="3600" dirty="0"/>
              <a:t> </a:t>
            </a:r>
            <a:r>
              <a:rPr lang="en-GB" sz="3600" dirty="0" err="1"/>
              <a:t>pentru</a:t>
            </a:r>
            <a:r>
              <a:rPr lang="en-GB" sz="3600" dirty="0"/>
              <a:t> </a:t>
            </a:r>
            <a:r>
              <a:rPr lang="en-GB" sz="3600" dirty="0" err="1"/>
              <a:t>implementarea</a:t>
            </a:r>
            <a:r>
              <a:rPr lang="en-GB" sz="3600" dirty="0"/>
              <a:t> </a:t>
            </a:r>
            <a:r>
              <a:rPr lang="en-GB" sz="3600" dirty="0" err="1"/>
              <a:t>practicilor</a:t>
            </a:r>
            <a:r>
              <a:rPr lang="en-GB" sz="3600" dirty="0"/>
              <a:t> </a:t>
            </a:r>
            <a:r>
              <a:rPr lang="en-GB" sz="3600" dirty="0" err="1"/>
              <a:t>inovatoare</a:t>
            </a:r>
            <a:r>
              <a:rPr lang="en-GB" sz="3600" dirty="0"/>
              <a:t>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propriile</a:t>
            </a:r>
            <a:r>
              <a:rPr lang="en-GB" sz="3600" dirty="0"/>
              <a:t> </a:t>
            </a:r>
            <a:r>
              <a:rPr lang="en-GB" sz="3600" dirty="0" err="1"/>
              <a:t>instituţii</a:t>
            </a:r>
            <a:r>
              <a:rPr lang="en-GB" sz="3600" dirty="0"/>
              <a:t>.  </a:t>
            </a:r>
          </a:p>
          <a:p>
            <a:pPr>
              <a:lnSpc>
                <a:spcPct val="150000"/>
              </a:lnSpc>
            </a:pP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/>
              <a:t>Cum </a:t>
            </a: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fim</a:t>
            </a:r>
            <a:r>
              <a:rPr lang="en-GB" sz="3600" dirty="0"/>
              <a:t> </a:t>
            </a:r>
            <a:r>
              <a:rPr lang="en-GB" sz="3600" dirty="0" err="1"/>
              <a:t>facilitatori</a:t>
            </a:r>
            <a:r>
              <a:rPr lang="en-GB" sz="3600" dirty="0"/>
              <a:t> ai </a:t>
            </a:r>
            <a:r>
              <a:rPr lang="en-GB" sz="3600" dirty="0" err="1"/>
              <a:t>învăţării</a:t>
            </a:r>
            <a:r>
              <a:rPr lang="en-GB" sz="3600" dirty="0"/>
              <a:t> </a:t>
            </a:r>
            <a:r>
              <a:rPr lang="en-GB" sz="3600" dirty="0" err="1"/>
              <a:t>într</a:t>
            </a:r>
            <a:r>
              <a:rPr lang="en-GB" sz="3600" dirty="0"/>
              <a:t>-un </a:t>
            </a:r>
            <a:r>
              <a:rPr lang="en-GB" sz="3600" dirty="0" err="1"/>
              <a:t>sistem</a:t>
            </a:r>
            <a:r>
              <a:rPr lang="en-GB" sz="3600" dirty="0"/>
              <a:t> de </a:t>
            </a:r>
            <a:r>
              <a:rPr lang="en-GB" sz="3600" dirty="0" err="1"/>
              <a:t>educaţie</a:t>
            </a:r>
            <a:r>
              <a:rPr lang="en-GB" sz="3600" dirty="0"/>
              <a:t> </a:t>
            </a:r>
            <a:r>
              <a:rPr lang="en-GB" sz="3600" dirty="0" err="1"/>
              <a:t>centrat</a:t>
            </a:r>
            <a:r>
              <a:rPr lang="en-GB" sz="3600" dirty="0"/>
              <a:t> pe </a:t>
            </a:r>
            <a:r>
              <a:rPr lang="en-GB" sz="3600" dirty="0" err="1"/>
              <a:t>elev</a:t>
            </a:r>
            <a:r>
              <a:rPr lang="en-GB" sz="3600" dirty="0"/>
              <a:t> – </a:t>
            </a:r>
            <a:r>
              <a:rPr lang="en-GB" sz="3600" dirty="0" err="1"/>
              <a:t>exersarea</a:t>
            </a:r>
            <a:r>
              <a:rPr lang="en-GB" sz="3600" dirty="0"/>
              <a:t> </a:t>
            </a:r>
            <a:r>
              <a:rPr lang="en-GB" sz="3600" dirty="0" err="1"/>
              <a:t>abilităţilor</a:t>
            </a:r>
            <a:r>
              <a:rPr lang="en-GB" sz="3600" dirty="0"/>
              <a:t> de facilitator, </a:t>
            </a:r>
            <a:r>
              <a:rPr lang="en-GB" sz="3600" dirty="0" err="1"/>
              <a:t>învăţarea</a:t>
            </a:r>
            <a:r>
              <a:rPr lang="en-GB" sz="3600" dirty="0"/>
              <a:t>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echipă</a:t>
            </a:r>
            <a:r>
              <a:rPr lang="en-GB" sz="3600" dirty="0"/>
              <a:t> şi </a:t>
            </a:r>
            <a:r>
              <a:rPr lang="en-GB" sz="3600" dirty="0" err="1"/>
              <a:t>prin</a:t>
            </a:r>
            <a:r>
              <a:rPr lang="en-GB" sz="3600" dirty="0"/>
              <a:t> </a:t>
            </a:r>
            <a:r>
              <a:rPr lang="en-GB" sz="3600" dirty="0" err="1"/>
              <a:t>aceasta</a:t>
            </a:r>
            <a:r>
              <a:rPr lang="en-GB" sz="3600" dirty="0"/>
              <a:t>. </a:t>
            </a:r>
          </a:p>
          <a:p>
            <a:pPr>
              <a:lnSpc>
                <a:spcPct val="150000"/>
              </a:lnSpc>
            </a:pP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/>
              <a:t>Cum </a:t>
            </a: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lucrăm</a:t>
            </a:r>
            <a:r>
              <a:rPr lang="en-GB" sz="3600" dirty="0"/>
              <a:t>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proiecte</a:t>
            </a:r>
            <a:r>
              <a:rPr lang="en-GB" sz="3600" dirty="0"/>
              <a:t> </a:t>
            </a:r>
            <a:r>
              <a:rPr lang="en-GB" sz="3600" dirty="0" err="1"/>
              <a:t>interdisciplinare</a:t>
            </a:r>
            <a:r>
              <a:rPr lang="en-GB" sz="3600" dirty="0"/>
              <a:t> – </a:t>
            </a:r>
            <a:r>
              <a:rPr lang="en-GB" sz="3600" dirty="0" err="1"/>
              <a:t>instrumente</a:t>
            </a:r>
            <a:r>
              <a:rPr lang="en-GB" sz="3600" dirty="0"/>
              <a:t> şi </a:t>
            </a:r>
            <a:r>
              <a:rPr lang="en-GB" sz="3600" dirty="0" err="1"/>
              <a:t>metode</a:t>
            </a:r>
            <a:r>
              <a:rPr lang="en-GB" sz="3600" dirty="0"/>
              <a:t>.  </a:t>
            </a:r>
            <a:endParaRPr lang="ro-RO" sz="3600" dirty="0"/>
          </a:p>
        </p:txBody>
      </p:sp>
      <p:sp>
        <p:nvSpPr>
          <p:cNvPr id="5" name="Plassholder for tekst 3">
            <a:extLst>
              <a:ext uri="{FF2B5EF4-FFF2-40B4-BE49-F238E27FC236}">
                <a16:creationId xmlns="" xmlns:a16="http://schemas.microsoft.com/office/drawing/2014/main" id="{20B7C31E-612B-44E1-850C-3020CB8F5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2630802"/>
            <a:ext cx="21861704" cy="553998"/>
          </a:xfrm>
        </p:spPr>
        <p:txBody>
          <a:bodyPr/>
          <a:lstStyle/>
          <a:p>
            <a:r>
              <a:rPr lang="en-GB" sz="3600" dirty="0"/>
              <a:t>Ce şi-a </a:t>
            </a:r>
            <a:r>
              <a:rPr lang="en-GB" sz="3600" dirty="0" err="1"/>
              <a:t>propus</a:t>
            </a:r>
            <a:r>
              <a:rPr lang="en-GB" sz="3600" dirty="0"/>
              <a:t> </a:t>
            </a:r>
            <a:r>
              <a:rPr lang="en-GB" sz="3600" dirty="0" err="1"/>
              <a:t>acest</a:t>
            </a:r>
            <a:r>
              <a:rPr lang="en-GB" sz="3600" dirty="0"/>
              <a:t> curs </a:t>
            </a:r>
            <a:r>
              <a:rPr lang="en-GB" sz="3600" dirty="0" err="1"/>
              <a:t>să</a:t>
            </a:r>
            <a:r>
              <a:rPr lang="en-GB" sz="3600" dirty="0"/>
              <a:t> ne </a:t>
            </a:r>
            <a:r>
              <a:rPr lang="en-GB" sz="3600" dirty="0" err="1"/>
              <a:t>înveţe</a:t>
            </a:r>
            <a:r>
              <a:rPr lang="en-GB" sz="3600" dirty="0"/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465446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COMPETENŢE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="" xmlns:a16="http://schemas.microsoft.com/office/drawing/2014/main" id="{20B7C31E-612B-44E1-850C-3020CB8F5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2630802"/>
            <a:ext cx="21861704" cy="553998"/>
          </a:xfrm>
        </p:spPr>
        <p:txBody>
          <a:bodyPr/>
          <a:lstStyle/>
          <a:p>
            <a:r>
              <a:rPr lang="en-GB" sz="3600" dirty="0"/>
              <a:t>Ce am </a:t>
            </a:r>
            <a:r>
              <a:rPr lang="en-GB" sz="3600" dirty="0" err="1"/>
              <a:t>învăţat</a:t>
            </a:r>
            <a:r>
              <a:rPr lang="en-GB" sz="3600" dirty="0"/>
              <a:t> </a:t>
            </a: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facem</a:t>
            </a:r>
            <a:r>
              <a:rPr lang="en-GB" sz="3600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E2C1587-3605-406C-A46B-D4A7A497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560" y="3814557"/>
            <a:ext cx="21861705" cy="88024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facilităm</a:t>
            </a:r>
            <a:r>
              <a:rPr lang="en-GB" sz="3600" dirty="0"/>
              <a:t> </a:t>
            </a:r>
            <a:r>
              <a:rPr lang="en-GB" sz="3600" dirty="0" err="1"/>
              <a:t>învăţarea</a:t>
            </a:r>
            <a:r>
              <a:rPr lang="en-GB" sz="3600" dirty="0"/>
              <a:t>;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dezvoltăm</a:t>
            </a:r>
            <a:r>
              <a:rPr lang="en-GB" sz="3600" dirty="0"/>
              <a:t> un curriculum </a:t>
            </a:r>
            <a:r>
              <a:rPr lang="en-GB" sz="3600" dirty="0" err="1"/>
              <a:t>orientat</a:t>
            </a:r>
            <a:r>
              <a:rPr lang="en-GB" sz="3600" dirty="0"/>
              <a:t> </a:t>
            </a:r>
            <a:r>
              <a:rPr lang="en-GB" sz="3600" dirty="0" err="1"/>
              <a:t>spre</a:t>
            </a:r>
            <a:r>
              <a:rPr lang="en-GB" sz="3600" dirty="0"/>
              <a:t> </a:t>
            </a:r>
            <a:r>
              <a:rPr lang="en-GB" sz="3600" dirty="0" err="1"/>
              <a:t>imperativele</a:t>
            </a:r>
            <a:r>
              <a:rPr lang="en-GB" sz="3600" dirty="0"/>
              <a:t> </a:t>
            </a:r>
            <a:r>
              <a:rPr lang="en-GB" sz="3600" dirty="0" err="1"/>
              <a:t>secolului</a:t>
            </a:r>
            <a:r>
              <a:rPr lang="en-GB" sz="3600" dirty="0"/>
              <a:t> XXI;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reflectăm</a:t>
            </a:r>
            <a:r>
              <a:rPr lang="en-GB" sz="3600" dirty="0"/>
              <a:t> </a:t>
            </a:r>
            <a:r>
              <a:rPr lang="en-GB" sz="3600" dirty="0" err="1"/>
              <a:t>asupra</a:t>
            </a:r>
            <a:r>
              <a:rPr lang="en-GB" sz="3600" dirty="0"/>
              <a:t> </a:t>
            </a:r>
            <a:r>
              <a:rPr lang="en-GB" sz="3600" dirty="0" err="1"/>
              <a:t>experienţelor</a:t>
            </a:r>
            <a:r>
              <a:rPr lang="en-GB" sz="3600" dirty="0"/>
              <a:t> de învăţare; 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învăţăm</a:t>
            </a:r>
            <a:r>
              <a:rPr lang="en-GB" sz="3600" dirty="0"/>
              <a:t> </a:t>
            </a:r>
            <a:r>
              <a:rPr lang="en-GB" sz="3600" dirty="0" err="1"/>
              <a:t>prin</a:t>
            </a:r>
            <a:r>
              <a:rPr lang="en-GB" sz="3600" dirty="0"/>
              <a:t> </a:t>
            </a:r>
            <a:r>
              <a:rPr lang="en-GB" sz="3600" dirty="0" err="1"/>
              <a:t>problematizare</a:t>
            </a:r>
            <a:r>
              <a:rPr lang="en-GB" sz="3600" dirty="0"/>
              <a:t>; 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luăm</a:t>
            </a:r>
            <a:r>
              <a:rPr lang="en-GB" sz="3600" dirty="0"/>
              <a:t> </a:t>
            </a:r>
            <a:r>
              <a:rPr lang="en-GB" sz="3600" dirty="0" err="1"/>
              <a:t>iniţiativă</a:t>
            </a:r>
            <a:r>
              <a:rPr lang="en-GB" sz="3600" dirty="0"/>
              <a:t>, </a:t>
            </a: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analizăm</a:t>
            </a:r>
            <a:r>
              <a:rPr lang="en-GB" sz="3600" dirty="0"/>
              <a:t> şi </a:t>
            </a: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evaluăm</a:t>
            </a:r>
            <a:r>
              <a:rPr lang="en-GB" sz="3600" dirty="0"/>
              <a:t>; 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învăţăm</a:t>
            </a:r>
            <a:r>
              <a:rPr lang="en-GB" sz="3600" dirty="0"/>
              <a:t> </a:t>
            </a:r>
            <a:r>
              <a:rPr lang="en-GB" sz="3600" dirty="0" err="1"/>
              <a:t>prin</a:t>
            </a:r>
            <a:r>
              <a:rPr lang="en-GB" sz="3600" dirty="0"/>
              <a:t> </a:t>
            </a:r>
            <a:r>
              <a:rPr lang="en-GB" sz="3600" dirty="0" err="1"/>
              <a:t>colaborare</a:t>
            </a:r>
            <a:r>
              <a:rPr lang="en-GB" sz="3600" dirty="0"/>
              <a:t>; 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învăţăm</a:t>
            </a:r>
            <a:r>
              <a:rPr lang="en-GB" sz="3600" dirty="0"/>
              <a:t> din </a:t>
            </a:r>
            <a:r>
              <a:rPr lang="en-GB" sz="3600" dirty="0" err="1"/>
              <a:t>greşeli</a:t>
            </a:r>
            <a:r>
              <a:rPr lang="en-GB" sz="3600" dirty="0"/>
              <a:t>; 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dăm</a:t>
            </a:r>
            <a:r>
              <a:rPr lang="en-GB" sz="3600" dirty="0"/>
              <a:t> şi </a:t>
            </a: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primim</a:t>
            </a:r>
            <a:r>
              <a:rPr lang="en-GB" sz="3600" dirty="0"/>
              <a:t> feedback.  </a:t>
            </a:r>
          </a:p>
        </p:txBody>
      </p:sp>
    </p:spTree>
    <p:extLst>
      <p:ext uri="{BB962C8B-B14F-4D97-AF65-F5344CB8AC3E}">
        <p14:creationId xmlns="" xmlns:p14="http://schemas.microsoft.com/office/powerpoint/2010/main" val="2224247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2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PARTICIPANŢI</a:t>
            </a:r>
          </a:p>
        </p:txBody>
      </p:sp>
      <p:pic>
        <p:nvPicPr>
          <p:cNvPr id="10" name="Picture 9" descr="A group of people posing in front of a body of water&#10;&#10;Description generated with very high confidence">
            <a:extLst>
              <a:ext uri="{FF2B5EF4-FFF2-40B4-BE49-F238E27FC236}">
                <a16:creationId xmlns="" xmlns:a16="http://schemas.microsoft.com/office/drawing/2014/main" id="{023FEA4D-B601-4DE4-ABF0-317329922063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281" y="3572410"/>
            <a:ext cx="7924800" cy="622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DA36E6C-9E30-400B-BA53-9182027CBB92}"/>
              </a:ext>
            </a:extLst>
          </p:cNvPr>
          <p:cNvSpPr txBox="1"/>
          <p:nvPr/>
        </p:nvSpPr>
        <p:spPr>
          <a:xfrm>
            <a:off x="9101468" y="3767114"/>
            <a:ext cx="15034437" cy="538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Prof. </a:t>
            </a:r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Genoveva Aurelia </a:t>
            </a:r>
            <a:r>
              <a:rPr lang="en-GB" dirty="0" err="1">
                <a:solidFill>
                  <a:schemeClr val="bg1"/>
                </a:solidFill>
              </a:rPr>
              <a:t>Farcaş</a:t>
            </a:r>
            <a:r>
              <a:rPr lang="en-GB" dirty="0">
                <a:solidFill>
                  <a:schemeClr val="bg1"/>
                </a:solidFill>
              </a:rPr>
              <a:t> – Inspector Şcolar General</a:t>
            </a:r>
          </a:p>
          <a:p>
            <a:pPr marL="571500" indent="-5715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Prof. Mihaela Mariana </a:t>
            </a:r>
            <a:r>
              <a:rPr lang="en-GB" dirty="0" err="1">
                <a:solidFill>
                  <a:schemeClr val="bg1"/>
                </a:solidFill>
              </a:rPr>
              <a:t>Ţura</a:t>
            </a:r>
            <a:r>
              <a:rPr lang="en-GB" dirty="0">
                <a:solidFill>
                  <a:schemeClr val="bg1"/>
                </a:solidFill>
              </a:rPr>
              <a:t> – Inspector Şcolar General Adjunct</a:t>
            </a:r>
          </a:p>
          <a:p>
            <a:pPr marL="571500" indent="-5715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Prof. Gabriela </a:t>
            </a:r>
            <a:r>
              <a:rPr lang="en-GB" dirty="0" err="1">
                <a:solidFill>
                  <a:schemeClr val="bg1"/>
                </a:solidFill>
              </a:rPr>
              <a:t>Conea</a:t>
            </a:r>
            <a:r>
              <a:rPr lang="en-GB" dirty="0">
                <a:solidFill>
                  <a:schemeClr val="bg1"/>
                </a:solidFill>
              </a:rPr>
              <a:t> – Inspector şcolar </a:t>
            </a:r>
            <a:r>
              <a:rPr lang="en-GB" dirty="0" err="1">
                <a:solidFill>
                  <a:schemeClr val="bg1"/>
                </a:solidFill>
              </a:rPr>
              <a:t>pentru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proiecte</a:t>
            </a:r>
            <a:r>
              <a:rPr lang="en-GB" dirty="0">
                <a:solidFill>
                  <a:schemeClr val="bg1"/>
                </a:solidFill>
              </a:rPr>
              <a:t> educaţionale</a:t>
            </a:r>
          </a:p>
          <a:p>
            <a:pPr marL="571500" indent="-5715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Prof. Irina Prodan – Inspector şcolar </a:t>
            </a:r>
            <a:r>
              <a:rPr lang="en-GB" dirty="0" err="1">
                <a:solidFill>
                  <a:schemeClr val="bg1"/>
                </a:solidFill>
              </a:rPr>
              <a:t>pentru</a:t>
            </a:r>
            <a:r>
              <a:rPr lang="en-GB" dirty="0">
                <a:solidFill>
                  <a:schemeClr val="bg1"/>
                </a:solidFill>
              </a:rPr>
              <a:t> limbi </a:t>
            </a:r>
            <a:r>
              <a:rPr lang="en-GB" dirty="0" err="1">
                <a:solidFill>
                  <a:schemeClr val="bg1"/>
                </a:solidFill>
              </a:rPr>
              <a:t>moderne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665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room&#10;&#10;Description generated with very high confidence">
            <a:extLst>
              <a:ext uri="{FF2B5EF4-FFF2-40B4-BE49-F238E27FC236}">
                <a16:creationId xmlns="" xmlns:a16="http://schemas.microsoft.com/office/drawing/2014/main" id="{B3B22E73-4B02-4AEE-B669-CCEC2FAA8A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431" y="5486363"/>
            <a:ext cx="4483286" cy="296944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E3A3D303-357F-448D-9D33-F32BC52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01" y="529913"/>
            <a:ext cx="4545220" cy="1384995"/>
          </a:xfrm>
        </p:spPr>
        <p:txBody>
          <a:bodyPr/>
          <a:lstStyle/>
          <a:p>
            <a:pPr algn="ctr"/>
            <a:r>
              <a:rPr lang="en-GB" dirty="0"/>
              <a:t>ZIUA 1</a:t>
            </a:r>
          </a:p>
        </p:txBody>
      </p:sp>
      <p:pic>
        <p:nvPicPr>
          <p:cNvPr id="7" name="Picture 6" descr="A group of people in a room&#10;&#10;Description generated with very high confidence">
            <a:extLst>
              <a:ext uri="{FF2B5EF4-FFF2-40B4-BE49-F238E27FC236}">
                <a16:creationId xmlns="" xmlns:a16="http://schemas.microsoft.com/office/drawing/2014/main" id="{9F5E3FFA-86E3-42F7-9049-55A6FF3CC1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432" y="1937812"/>
            <a:ext cx="4483286" cy="2969449"/>
          </a:xfrm>
          <a:prstGeom prst="rect">
            <a:avLst/>
          </a:prstGeom>
        </p:spPr>
      </p:pic>
      <p:pic>
        <p:nvPicPr>
          <p:cNvPr id="9" name="Picture 8" descr="A group of people in a room&#10;&#10;Description generated with very high confidence">
            <a:extLst>
              <a:ext uri="{FF2B5EF4-FFF2-40B4-BE49-F238E27FC236}">
                <a16:creationId xmlns="" xmlns:a16="http://schemas.microsoft.com/office/drawing/2014/main" id="{05198030-6C3F-44DF-85F1-7591D534BD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954" y="1936172"/>
            <a:ext cx="4483286" cy="2969449"/>
          </a:xfrm>
          <a:prstGeom prst="rect">
            <a:avLst/>
          </a:prstGeom>
        </p:spPr>
      </p:pic>
      <p:pic>
        <p:nvPicPr>
          <p:cNvPr id="11" name="Picture 10" descr="A group of people sitting at a bus stop&#10;&#10;Description generated with high confidence">
            <a:extLst>
              <a:ext uri="{FF2B5EF4-FFF2-40B4-BE49-F238E27FC236}">
                <a16:creationId xmlns="" xmlns:a16="http://schemas.microsoft.com/office/drawing/2014/main" id="{247476BF-6302-4CE3-96DC-65AAA8E59D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430" y="9109136"/>
            <a:ext cx="4483286" cy="2969449"/>
          </a:xfrm>
          <a:prstGeom prst="rect">
            <a:avLst/>
          </a:prstGeom>
        </p:spPr>
      </p:pic>
      <p:pic>
        <p:nvPicPr>
          <p:cNvPr id="13" name="Picture 12" descr="A group of people standing in a room&#10;&#10;Description generated with very high confidence">
            <a:extLst>
              <a:ext uri="{FF2B5EF4-FFF2-40B4-BE49-F238E27FC236}">
                <a16:creationId xmlns="" xmlns:a16="http://schemas.microsoft.com/office/drawing/2014/main" id="{9F39D67F-3B01-4F44-8C1A-663FF6426C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7199" y="5486363"/>
            <a:ext cx="4483286" cy="2969449"/>
          </a:xfrm>
          <a:prstGeom prst="rect">
            <a:avLst/>
          </a:prstGeom>
        </p:spPr>
      </p:pic>
      <p:pic>
        <p:nvPicPr>
          <p:cNvPr id="15" name="Picture 14" descr="A picture containing person, indoor, wall&#10;&#10;Description generated with very high confidence">
            <a:extLst>
              <a:ext uri="{FF2B5EF4-FFF2-40B4-BE49-F238E27FC236}">
                <a16:creationId xmlns="" xmlns:a16="http://schemas.microsoft.com/office/drawing/2014/main" id="{29ED8170-FC50-45F3-AEA6-CED22C72D5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57956" y="3662135"/>
            <a:ext cx="10312534" cy="6830380"/>
          </a:xfrm>
          <a:prstGeom prst="rect">
            <a:avLst/>
          </a:prstGeom>
        </p:spPr>
      </p:pic>
      <p:pic>
        <p:nvPicPr>
          <p:cNvPr id="17" name="Picture 16" descr="A group of people standing in a room&#10;&#10;Description generated with very high confidence">
            <a:extLst>
              <a:ext uri="{FF2B5EF4-FFF2-40B4-BE49-F238E27FC236}">
                <a16:creationId xmlns="" xmlns:a16="http://schemas.microsoft.com/office/drawing/2014/main" id="{FCF92553-0D18-48EF-8855-91E44A61E0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6540" y="9109136"/>
            <a:ext cx="4483286" cy="2969449"/>
          </a:xfrm>
          <a:prstGeom prst="rect">
            <a:avLst/>
          </a:prstGeom>
        </p:spPr>
      </p:pic>
      <p:pic>
        <p:nvPicPr>
          <p:cNvPr id="19" name="Picture 18" descr="A group of people in a room&#10;&#10;Description generated with very high confidence">
            <a:extLst>
              <a:ext uri="{FF2B5EF4-FFF2-40B4-BE49-F238E27FC236}">
                <a16:creationId xmlns="" xmlns:a16="http://schemas.microsoft.com/office/drawing/2014/main" id="{D759AF32-9A77-43EB-A7D2-76D6BADBA3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9253" y="1936172"/>
            <a:ext cx="4483286" cy="2969449"/>
          </a:xfrm>
          <a:prstGeom prst="rect">
            <a:avLst/>
          </a:prstGeom>
        </p:spPr>
      </p:pic>
      <p:pic>
        <p:nvPicPr>
          <p:cNvPr id="21" name="Picture 20" descr="A group of people sitting at a table&#10;&#10;Description generated with very high confidence">
            <a:extLst>
              <a:ext uri="{FF2B5EF4-FFF2-40B4-BE49-F238E27FC236}">
                <a16:creationId xmlns="" xmlns:a16="http://schemas.microsoft.com/office/drawing/2014/main" id="{C7D53F1D-4720-4FE5-80DD-60B58A75B7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9252" y="5486363"/>
            <a:ext cx="4483286" cy="2969449"/>
          </a:xfrm>
          <a:prstGeom prst="rect">
            <a:avLst/>
          </a:prstGeom>
        </p:spPr>
      </p:pic>
      <p:pic>
        <p:nvPicPr>
          <p:cNvPr id="23" name="Picture 22" descr="A group of people in a room&#10;&#10;Description generated with very high confidence">
            <a:extLst>
              <a:ext uri="{FF2B5EF4-FFF2-40B4-BE49-F238E27FC236}">
                <a16:creationId xmlns="" xmlns:a16="http://schemas.microsoft.com/office/drawing/2014/main" id="{AA2A53B6-8DA8-4633-A2DE-251F213FAFC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9251" y="9109136"/>
            <a:ext cx="4483286" cy="2969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8763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ZIUA 1</a:t>
            </a:r>
          </a:p>
        </p:txBody>
      </p:sp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0EE5E12A-10F4-4F32-A2FE-1A9520E9C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734" y="3546834"/>
            <a:ext cx="14408834" cy="8340373"/>
          </a:xfrm>
        </p:spPr>
      </p:pic>
      <p:sp>
        <p:nvSpPr>
          <p:cNvPr id="4" name="Content Placeholder 5">
            <a:extLst>
              <a:ext uri="{FF2B5EF4-FFF2-40B4-BE49-F238E27FC236}">
                <a16:creationId xmlns="" xmlns:a16="http://schemas.microsoft.com/office/drawing/2014/main" id="{8735AA8F-DE76-4B5B-86BC-3D54C80B0C3C}"/>
              </a:ext>
            </a:extLst>
          </p:cNvPr>
          <p:cNvSpPr txBox="1">
            <a:spLocks/>
          </p:cNvSpPr>
          <p:nvPr/>
        </p:nvSpPr>
        <p:spPr>
          <a:xfrm>
            <a:off x="1260386" y="3272006"/>
            <a:ext cx="10414163" cy="3958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Identificarea</a:t>
            </a:r>
            <a:r>
              <a:rPr lang="en-GB" sz="3600" dirty="0"/>
              <a:t> </a:t>
            </a:r>
            <a:r>
              <a:rPr lang="en-GB" sz="3600" dirty="0" err="1"/>
              <a:t>nevoilor</a:t>
            </a:r>
            <a:r>
              <a:rPr lang="en-GB" sz="3600" dirty="0"/>
              <a:t> de </a:t>
            </a:r>
            <a:r>
              <a:rPr lang="en-GB" sz="3600" dirty="0" err="1"/>
              <a:t>formare</a:t>
            </a:r>
            <a:r>
              <a:rPr lang="en-GB" sz="3600" dirty="0"/>
              <a:t>;</a:t>
            </a:r>
          </a:p>
          <a:p>
            <a:r>
              <a:rPr lang="en-GB" sz="3600" dirty="0" err="1"/>
              <a:t>Construirea</a:t>
            </a:r>
            <a:r>
              <a:rPr lang="en-GB" sz="3600" dirty="0"/>
              <a:t> şi </a:t>
            </a:r>
            <a:r>
              <a:rPr lang="en-GB" sz="3600" dirty="0" err="1"/>
              <a:t>coeziunea</a:t>
            </a:r>
            <a:r>
              <a:rPr lang="en-GB" sz="3600" dirty="0"/>
              <a:t> </a:t>
            </a:r>
            <a:r>
              <a:rPr lang="en-GB" sz="3600" dirty="0" err="1"/>
              <a:t>echipei</a:t>
            </a:r>
            <a:r>
              <a:rPr lang="en-GB" sz="3600" dirty="0"/>
              <a:t>; </a:t>
            </a:r>
          </a:p>
          <a:p>
            <a:r>
              <a:rPr lang="en-GB" sz="3600" dirty="0"/>
              <a:t>Cum </a:t>
            </a:r>
            <a:r>
              <a:rPr lang="en-GB" sz="3600" dirty="0" err="1"/>
              <a:t>învăţăm</a:t>
            </a:r>
            <a:r>
              <a:rPr lang="en-GB" sz="3600" dirty="0"/>
              <a:t> individual şi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grup</a:t>
            </a:r>
            <a:r>
              <a:rPr lang="en-GB" sz="3600" dirty="0"/>
              <a:t>?</a:t>
            </a:r>
          </a:p>
          <a:p>
            <a:r>
              <a:rPr lang="en-GB" sz="3600" dirty="0"/>
              <a:t>“How little is enough?”</a:t>
            </a:r>
          </a:p>
          <a:p>
            <a:r>
              <a:rPr lang="en-GB" sz="3600" dirty="0"/>
              <a:t>Reguli de </a:t>
            </a:r>
            <a:r>
              <a:rPr lang="en-GB" sz="3600" dirty="0" err="1"/>
              <a:t>grup</a:t>
            </a:r>
            <a:r>
              <a:rPr lang="en-GB" sz="3600" dirty="0"/>
              <a:t>;</a:t>
            </a:r>
          </a:p>
          <a:p>
            <a:r>
              <a:rPr lang="en-GB" sz="3600" dirty="0" err="1"/>
              <a:t>Autoevaluare</a:t>
            </a:r>
            <a:r>
              <a:rPr lang="en-GB" sz="3600" dirty="0"/>
              <a:t> / </a:t>
            </a:r>
            <a:r>
              <a:rPr lang="en-GB" sz="3600" dirty="0" err="1"/>
              <a:t>Reflecţie</a:t>
            </a:r>
            <a:r>
              <a:rPr lang="en-GB" sz="3600" dirty="0"/>
              <a:t>. 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="" xmlns:a16="http://schemas.microsoft.com/office/drawing/2014/main" id="{19A5601A-6A9C-42CD-9EF4-DBB792060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2630802"/>
            <a:ext cx="7863175" cy="641204"/>
          </a:xfrm>
        </p:spPr>
        <p:txBody>
          <a:bodyPr/>
          <a:lstStyle/>
          <a:p>
            <a:r>
              <a:rPr lang="en-GB" sz="3600" dirty="0"/>
              <a:t>Ce?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="" xmlns:a16="http://schemas.microsoft.com/office/drawing/2014/main" id="{9ECB6100-D8CD-4D00-9958-E32BBC162A4E}"/>
              </a:ext>
            </a:extLst>
          </p:cNvPr>
          <p:cNvSpPr txBox="1">
            <a:spLocks/>
          </p:cNvSpPr>
          <p:nvPr/>
        </p:nvSpPr>
        <p:spPr>
          <a:xfrm>
            <a:off x="1259559" y="8327534"/>
            <a:ext cx="7863175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Cum?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E575A70F-C63E-4EC5-902D-D84F7338D394}"/>
              </a:ext>
            </a:extLst>
          </p:cNvPr>
          <p:cNvSpPr txBox="1">
            <a:spLocks/>
          </p:cNvSpPr>
          <p:nvPr/>
        </p:nvSpPr>
        <p:spPr>
          <a:xfrm>
            <a:off x="1259559" y="9156360"/>
            <a:ext cx="8858265" cy="3129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Check in / Check out</a:t>
            </a:r>
          </a:p>
          <a:p>
            <a:r>
              <a:rPr lang="en-GB" sz="3600" dirty="0" err="1"/>
              <a:t>Portret</a:t>
            </a:r>
            <a:r>
              <a:rPr lang="en-GB" sz="3600" dirty="0"/>
              <a:t>;</a:t>
            </a:r>
          </a:p>
          <a:p>
            <a:r>
              <a:rPr lang="en-GB" sz="3600" dirty="0"/>
              <a:t>YOYO; </a:t>
            </a:r>
          </a:p>
          <a:p>
            <a:r>
              <a:rPr lang="en-GB" sz="3600" dirty="0" err="1"/>
              <a:t>Metoda</a:t>
            </a:r>
            <a:r>
              <a:rPr lang="en-GB" sz="3600" dirty="0"/>
              <a:t> Lego.</a:t>
            </a:r>
          </a:p>
        </p:txBody>
      </p:sp>
    </p:spTree>
    <p:extLst>
      <p:ext uri="{BB962C8B-B14F-4D97-AF65-F5344CB8AC3E}">
        <p14:creationId xmlns="" xmlns:p14="http://schemas.microsoft.com/office/powerpoint/2010/main" val="1604252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3A3D303-357F-448D-9D33-F32BC52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01" y="529913"/>
            <a:ext cx="4545220" cy="1384995"/>
          </a:xfrm>
        </p:spPr>
        <p:txBody>
          <a:bodyPr/>
          <a:lstStyle/>
          <a:p>
            <a:pPr algn="ctr"/>
            <a:r>
              <a:rPr lang="en-GB" dirty="0"/>
              <a:t>ZIUA 2</a:t>
            </a:r>
          </a:p>
        </p:txBody>
      </p:sp>
      <p:pic>
        <p:nvPicPr>
          <p:cNvPr id="4" name="Picture 3" descr="A picture containing window, floor&#10;&#10;Description generated with high confidence">
            <a:extLst>
              <a:ext uri="{FF2B5EF4-FFF2-40B4-BE49-F238E27FC236}">
                <a16:creationId xmlns="" xmlns:a16="http://schemas.microsoft.com/office/drawing/2014/main" id="{195832BE-82E2-4D28-B736-89461C4767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62399" y="3655685"/>
            <a:ext cx="10310753" cy="6829200"/>
          </a:xfrm>
          <a:prstGeom prst="rect">
            <a:avLst/>
          </a:prstGeom>
        </p:spPr>
      </p:pic>
      <p:pic>
        <p:nvPicPr>
          <p:cNvPr id="8" name="Picture 7" descr="A group of people sitting around a living room&#10;&#10;Description generated with very high confidence">
            <a:extLst>
              <a:ext uri="{FF2B5EF4-FFF2-40B4-BE49-F238E27FC236}">
                <a16:creationId xmlns="" xmlns:a16="http://schemas.microsoft.com/office/drawing/2014/main" id="{10D30470-C7D2-4BB6-B9D2-124952FBCC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583" y="1914908"/>
            <a:ext cx="4484118" cy="2970000"/>
          </a:xfrm>
          <a:prstGeom prst="rect">
            <a:avLst/>
          </a:prstGeom>
        </p:spPr>
      </p:pic>
      <p:pic>
        <p:nvPicPr>
          <p:cNvPr id="16" name="Picture 15" descr="A picture containing window, indoor, person, woman&#10;&#10;Description generated with very high confidence">
            <a:extLst>
              <a:ext uri="{FF2B5EF4-FFF2-40B4-BE49-F238E27FC236}">
                <a16:creationId xmlns="" xmlns:a16="http://schemas.microsoft.com/office/drawing/2014/main" id="{C493B9C9-2040-49AD-A0ED-99C6D8AA43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0703" y="1860301"/>
            <a:ext cx="4649008" cy="3079213"/>
          </a:xfrm>
          <a:prstGeom prst="rect">
            <a:avLst/>
          </a:prstGeom>
        </p:spPr>
      </p:pic>
      <p:pic>
        <p:nvPicPr>
          <p:cNvPr id="20" name="Picture 19" descr="A person holding a book&#10;&#10;Description generated with high confidence">
            <a:extLst>
              <a:ext uri="{FF2B5EF4-FFF2-40B4-BE49-F238E27FC236}">
                <a16:creationId xmlns="" xmlns:a16="http://schemas.microsoft.com/office/drawing/2014/main" id="{FEB0D9AE-D1B2-4D6A-B9C4-3972CF0276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5705" y="9018404"/>
            <a:ext cx="3544310" cy="32072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0DF5EFC-B29D-4D6B-97C3-B83197503F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51572" y="6598533"/>
            <a:ext cx="6770139" cy="4484118"/>
          </a:xfrm>
          <a:prstGeom prst="rect">
            <a:avLst/>
          </a:prstGeom>
        </p:spPr>
      </p:pic>
      <p:pic>
        <p:nvPicPr>
          <p:cNvPr id="26" name="Picture 25" descr="A picture containing text, whiteboard&#10;&#10;Description generated with very high confidence">
            <a:extLst>
              <a:ext uri="{FF2B5EF4-FFF2-40B4-BE49-F238E27FC236}">
                <a16:creationId xmlns="" xmlns:a16="http://schemas.microsoft.com/office/drawing/2014/main" id="{9F4DF962-91D5-4F91-A56D-D2F416D7EF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962726" y="3038101"/>
            <a:ext cx="6770142" cy="4484120"/>
          </a:xfrm>
          <a:prstGeom prst="rect">
            <a:avLst/>
          </a:prstGeom>
        </p:spPr>
      </p:pic>
      <p:pic>
        <p:nvPicPr>
          <p:cNvPr id="28" name="Picture 27" descr="A person standing in front of a refrigerator&#10;&#10;Description generated with high confidence">
            <a:extLst>
              <a:ext uri="{FF2B5EF4-FFF2-40B4-BE49-F238E27FC236}">
                <a16:creationId xmlns="" xmlns:a16="http://schemas.microsoft.com/office/drawing/2014/main" id="{87886214-D5EA-4985-B134-CE0FAA412E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8798" y="5455521"/>
            <a:ext cx="4649008" cy="3079213"/>
          </a:xfrm>
          <a:prstGeom prst="rect">
            <a:avLst/>
          </a:prstGeom>
        </p:spPr>
      </p:pic>
      <p:pic>
        <p:nvPicPr>
          <p:cNvPr id="30" name="Picture 29" descr="A picture containing person, text, indoor&#10;&#10;Description generated with very high confidence">
            <a:extLst>
              <a:ext uri="{FF2B5EF4-FFF2-40B4-BE49-F238E27FC236}">
                <a16:creationId xmlns="" xmlns:a16="http://schemas.microsoft.com/office/drawing/2014/main" id="{1BF07640-ECAD-4B61-8500-86A273A248C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2535" y="9050741"/>
            <a:ext cx="4647176" cy="307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5425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706</Words>
  <Application>Microsoft Office PowerPoint</Application>
  <PresentationFormat>Custom</PresentationFormat>
  <Paragraphs>133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Office-theme</vt:lpstr>
      <vt:lpstr>Citizenship, Human Rights, Inclusion and Leadership for Democratic Schools  2018-EY-PMIP-R1-006</vt:lpstr>
      <vt:lpstr>Slide 2</vt:lpstr>
      <vt:lpstr>CONTEXT</vt:lpstr>
      <vt:lpstr>OBIECTIVE</vt:lpstr>
      <vt:lpstr>COMPETENŢE</vt:lpstr>
      <vt:lpstr>PARTICIPANŢI</vt:lpstr>
      <vt:lpstr>ZIUA 1</vt:lpstr>
      <vt:lpstr>ZIUA 1</vt:lpstr>
      <vt:lpstr>ZIUA 2</vt:lpstr>
      <vt:lpstr>ZIUA 2</vt:lpstr>
      <vt:lpstr>ZIUA 3</vt:lpstr>
      <vt:lpstr>ZIUA 3</vt:lpstr>
      <vt:lpstr>ZIUA 4</vt:lpstr>
      <vt:lpstr>ZIUA 4</vt:lpstr>
      <vt:lpstr>ZIUA 5</vt:lpstr>
      <vt:lpstr>ZIUA 5</vt:lpstr>
      <vt:lpstr>În concluzie …</vt:lpstr>
      <vt:lpstr>Oslo - experienţa toamnei pe tărâmuri nordice</vt:lpstr>
      <vt:lpstr>Slide 19</vt:lpstr>
      <vt:lpstr>Slide 20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gc</cp:lastModifiedBy>
  <cp:revision>43</cp:revision>
  <dcterms:created xsi:type="dcterms:W3CDTF">2017-09-27T10:52:39Z</dcterms:created>
  <dcterms:modified xsi:type="dcterms:W3CDTF">2019-03-06T09:26:05Z</dcterms:modified>
</cp:coreProperties>
</file>